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slideLayouts/slideLayout1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926" r:id="rId6"/>
    <p:sldMasterId id="2147483881" r:id="rId7"/>
  </p:sldMasterIdLst>
  <p:notesMasterIdLst>
    <p:notesMasterId r:id="rId49"/>
  </p:notesMasterIdLst>
  <p:handoutMasterIdLst>
    <p:handoutMasterId r:id="rId50"/>
  </p:handoutMasterIdLst>
  <p:sldIdLst>
    <p:sldId id="1983" r:id="rId8"/>
    <p:sldId id="1838" r:id="rId9"/>
    <p:sldId id="1800" r:id="rId10"/>
    <p:sldId id="2001" r:id="rId11"/>
    <p:sldId id="2000" r:id="rId12"/>
    <p:sldId id="1992" r:id="rId13"/>
    <p:sldId id="2031" r:id="rId14"/>
    <p:sldId id="2027" r:id="rId15"/>
    <p:sldId id="2002" r:id="rId16"/>
    <p:sldId id="2028" r:id="rId17"/>
    <p:sldId id="2029" r:id="rId18"/>
    <p:sldId id="2030" r:id="rId19"/>
    <p:sldId id="1971" r:id="rId20"/>
    <p:sldId id="2008" r:id="rId21"/>
    <p:sldId id="1981" r:id="rId22"/>
    <p:sldId id="2006" r:id="rId23"/>
    <p:sldId id="2007" r:id="rId24"/>
    <p:sldId id="1972" r:id="rId25"/>
    <p:sldId id="2009" r:id="rId26"/>
    <p:sldId id="1980" r:id="rId27"/>
    <p:sldId id="2020" r:id="rId28"/>
    <p:sldId id="2021" r:id="rId29"/>
    <p:sldId id="2023" r:id="rId30"/>
    <p:sldId id="2019" r:id="rId31"/>
    <p:sldId id="2011" r:id="rId32"/>
    <p:sldId id="1973" r:id="rId33"/>
    <p:sldId id="1979" r:id="rId34"/>
    <p:sldId id="2010" r:id="rId35"/>
    <p:sldId id="2004" r:id="rId36"/>
    <p:sldId id="2024" r:id="rId37"/>
    <p:sldId id="2005" r:id="rId38"/>
    <p:sldId id="2025" r:id="rId39"/>
    <p:sldId id="2012" r:id="rId40"/>
    <p:sldId id="1974" r:id="rId41"/>
    <p:sldId id="1978" r:id="rId42"/>
    <p:sldId id="2013" r:id="rId43"/>
    <p:sldId id="2014" r:id="rId44"/>
    <p:sldId id="2016" r:id="rId45"/>
    <p:sldId id="2017" r:id="rId46"/>
    <p:sldId id="1967" r:id="rId47"/>
    <p:sldId id="680" r:id="rId48"/>
  </p:sldIdLst>
  <p:sldSz cx="12196763" cy="6858000"/>
  <p:notesSz cx="6805613" cy="9939338"/>
  <p:custDataLst>
    <p:tags r:id="rId51"/>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2D050"/>
    <a:srgbClr val="FFFF00"/>
    <a:srgbClr val="DBD8DD"/>
    <a:srgbClr val="CECECE"/>
    <a:srgbClr val="59595A"/>
    <a:srgbClr val="91D150"/>
    <a:srgbClr val="D9FFBD"/>
    <a:srgbClr val="5DB5E8"/>
    <a:srgbClr val="7030A0"/>
    <a:srgbClr val="F9FB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60" autoAdjust="0"/>
    <p:restoredTop sz="96291" autoAdjust="0"/>
  </p:normalViewPr>
  <p:slideViewPr>
    <p:cSldViewPr showGuides="1">
      <p:cViewPr varScale="1">
        <p:scale>
          <a:sx n="117" d="100"/>
          <a:sy n="117" d="100"/>
        </p:scale>
        <p:origin x="200" y="29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viewProps" Target="viewProps.xml"/><Relationship Id="rId5" Type="http://schemas.openxmlformats.org/officeDocument/2006/relationships/slideMaster" Target="slideMasters/slideMaster5.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8" Type="http://schemas.openxmlformats.org/officeDocument/2006/relationships/slide" Target="slides/slide1.xml"/><Relationship Id="rId51" Type="http://schemas.openxmlformats.org/officeDocument/2006/relationships/tags" Target="tags/tag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2023/6/3</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41</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41</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32F1867-BB8A-4046-989E-41A7E6FC865B}"/>
              </a:ext>
            </a:extLst>
          </p:cNvPr>
          <p:cNvSpPr txBox="1">
            <a:spLocks/>
          </p:cNvSpPr>
          <p:nvPr userDrawn="1"/>
        </p:nvSpPr>
        <p:spPr>
          <a:xfrm>
            <a:off x="337741" y="1772816"/>
            <a:ext cx="8136904"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大标题 </a:t>
            </a:r>
            <a:r>
              <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Title</a:t>
            </a:r>
          </a:p>
        </p:txBody>
      </p:sp>
      <p:pic>
        <p:nvPicPr>
          <p:cNvPr id="8" name="图片 7">
            <a:extLst>
              <a:ext uri="{FF2B5EF4-FFF2-40B4-BE49-F238E27FC236}">
                <a16:creationId xmlns:a16="http://schemas.microsoft.com/office/drawing/2014/main" id="{5F214FDC-6B87-214E-A881-A1F197F5DB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679570"/>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69401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351536"/>
            <a:ext cx="10963473" cy="5042918"/>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53450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351536"/>
            <a:ext cx="10963473" cy="5042918"/>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4709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pic>
        <p:nvPicPr>
          <p:cNvPr id="3" name="图片 2">
            <a:extLst>
              <a:ext uri="{FF2B5EF4-FFF2-40B4-BE49-F238E27FC236}">
                <a16:creationId xmlns:a16="http://schemas.microsoft.com/office/drawing/2014/main" id="{384ED370-A6A0-744F-95DF-BE6E1F4D35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461854" y="3110736"/>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0C0A5B-2417-944A-B7DA-94A14F8A67C8}"/>
              </a:ext>
            </a:extLst>
          </p:cNvPr>
          <p:cNvSpPr>
            <a:spLocks noGrp="1"/>
          </p:cNvSpPr>
          <p:nvPr>
            <p:ph type="ctrTitle"/>
          </p:nvPr>
        </p:nvSpPr>
        <p:spPr>
          <a:xfrm>
            <a:off x="320965" y="693428"/>
            <a:ext cx="3141050" cy="953563"/>
          </a:xfrm>
          <a:prstGeom prst="rect">
            <a:avLst/>
          </a:prstGeom>
          <a:noFill/>
        </p:spPr>
        <p:txBody>
          <a:bodyPr anchor="ctr">
            <a:noAutofit/>
          </a:bodyPr>
          <a:lstStyle>
            <a:lvl1pPr>
              <a:defRPr>
                <a:latin typeface="Futura Medium" panose="020B0602020204020303" pitchFamily="34" charset="-79"/>
                <a:cs typeface="Futura Medium" panose="020B0602020204020303" pitchFamily="34" charset="-79"/>
              </a:defRPr>
            </a:lvl1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93344263-84EF-AE42-95A4-A0688E4F3A22}"/>
              </a:ext>
            </a:extLst>
          </p:cNvPr>
          <p:cNvSpPr>
            <a:spLocks noGrp="1"/>
          </p:cNvSpPr>
          <p:nvPr>
            <p:ph type="subTitle" idx="1" hasCustomPrompt="1"/>
          </p:nvPr>
        </p:nvSpPr>
        <p:spPr>
          <a:xfrm>
            <a:off x="1345853" y="3896673"/>
            <a:ext cx="2116161" cy="720081"/>
          </a:xfrm>
          <a:prstGeom prst="rect">
            <a:avLst/>
          </a:prstGeom>
        </p:spPr>
        <p:txBody>
          <a:bodyPr anchor="ctr"/>
          <a:lstStyle>
            <a:lvl1pPr marL="0" indent="0">
              <a:buNone/>
              <a:defRPr/>
            </a:lvl1pP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0FC5C961-C360-9F43-A308-C9DB7AC7D5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679570"/>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18316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12387B5-C993-A64B-85C8-DA1E13E38986}"/>
              </a:ext>
            </a:extLst>
          </p:cNvPr>
          <p:cNvSpPr>
            <a:spLocks noGrp="1"/>
          </p:cNvSpPr>
          <p:nvPr>
            <p:ph sz="half" idx="1" hasCustomPrompt="1"/>
          </p:nvPr>
        </p:nvSpPr>
        <p:spPr>
          <a:xfrm>
            <a:off x="623635" y="548680"/>
            <a:ext cx="10731328" cy="5461840"/>
          </a:xfrm>
          <a:prstGeom prst="rect">
            <a:avLst/>
          </a:prstGeom>
        </p:spPr>
        <p:txBody>
          <a:bodyPr anchor="ctr"/>
          <a:lstStyle>
            <a:lvl1pPr>
              <a:defRPr>
                <a:solidFill>
                  <a:srgbClr val="C00000"/>
                </a:solidFill>
              </a:defRPr>
            </a:lvl1pPr>
          </a:lstStyle>
          <a:p>
            <a:pPr marL="0" indent="0" algn="ctr">
              <a:lnSpc>
                <a:spcPct val="15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副标题</a:t>
            </a:r>
          </a:p>
        </p:txBody>
      </p:sp>
    </p:spTree>
    <p:extLst>
      <p:ext uri="{BB962C8B-B14F-4D97-AF65-F5344CB8AC3E}">
        <p14:creationId xmlns:p14="http://schemas.microsoft.com/office/powerpoint/2010/main" val="3022242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hasCustomPrompt="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4" Type="http://schemas.openxmlformats.org/officeDocument/2006/relationships/slideLayout" Target="../slideLayouts/slideLayout6.xml"/><Relationship Id="rId9" Type="http://schemas.openxmlformats.org/officeDocument/2006/relationships/hyperlink" Target="http://www.hiascend.com/"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2.xml"/></Relationships>
</file>

<file path=ppt/slideMasters/_rels/slideMaster6.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6.xml"/><Relationship Id="rId1" Type="http://schemas.openxmlformats.org/officeDocument/2006/relationships/slideLayout" Target="../slideLayouts/slideLayout13.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7.xml"/><Relationship Id="rId1" Type="http://schemas.openxmlformats.org/officeDocument/2006/relationships/slideLayout" Target="../slideLayouts/slideLayout14.xml"/><Relationship Id="rId6" Type="http://schemas.openxmlformats.org/officeDocument/2006/relationships/hyperlink" Target="http://www.hiascend.com/" TargetMode="External"/><Relationship Id="rId5" Type="http://schemas.openxmlformats.org/officeDocument/2006/relationships/image" Target="../media/image8.png"/><Relationship Id="rId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339019"/>
            <a:ext cx="4706361" cy="307777"/>
          </a:xfrm>
          <a:prstGeom prst="rect">
            <a:avLst/>
          </a:prstGeom>
          <a:noFill/>
        </p:spPr>
        <p:txBody>
          <a:bodyPr wrap="square" rtlCol="0">
            <a:spAutoFit/>
          </a:bodyPr>
          <a:lstStyle/>
          <a:p>
            <a:r>
              <a:rPr lang="en-US" altLang="zh-CN" sz="1400" dirty="0">
                <a:solidFill>
                  <a:srgbClr val="000000">
                    <a:lumMod val="50000"/>
                    <a:lumOff val="50000"/>
                  </a:srgbClr>
                </a:solidFill>
                <a:latin typeface="Gill Sans MT" panose="020B0502020104020203" pitchFamily="34" charset="0"/>
                <a:ea typeface="+mj-ea"/>
              </a:rPr>
              <a:t>Building a better connected world</a:t>
            </a:r>
            <a:r>
              <a:rPr lang="zh-CN" altLang="en-US" sz="1400" dirty="0">
                <a:solidFill>
                  <a:srgbClr val="000000">
                    <a:lumMod val="50000"/>
                    <a:lumOff val="50000"/>
                  </a:srgbClr>
                </a:solidFill>
                <a:latin typeface="Gill Sans MT" panose="020B0502020104020203" pitchFamily="34" charset="0"/>
                <a:ea typeface="+mj-ea"/>
              </a:rPr>
              <a:t> </a:t>
            </a:r>
            <a:r>
              <a:rPr lang="en-US" altLang="zh-CN" sz="1400" dirty="0">
                <a:solidFill>
                  <a:srgbClr val="000000">
                    <a:lumMod val="50000"/>
                    <a:lumOff val="50000"/>
                  </a:srgbClr>
                </a:solidFill>
                <a:latin typeface="Gill Sans MT" panose="020B0502020104020203" pitchFamily="34" charset="0"/>
                <a:ea typeface="+mj-ea"/>
              </a:rPr>
              <a:t>--</a:t>
            </a:r>
            <a:r>
              <a:rPr lang="zh-CN" altLang="en-US" sz="1400" dirty="0">
                <a:solidFill>
                  <a:srgbClr val="000000">
                    <a:lumMod val="50000"/>
                    <a:lumOff val="50000"/>
                  </a:srgbClr>
                </a:solidFill>
                <a:latin typeface="Gill Sans MT" panose="020B0502020104020203" pitchFamily="34" charset="0"/>
                <a:ea typeface="+mj-ea"/>
              </a:rPr>
              <a:t> </a:t>
            </a:r>
            <a:r>
              <a:rPr lang="en-US" altLang="zh-CN" sz="1400" dirty="0">
                <a:solidFill>
                  <a:srgbClr val="000000">
                    <a:lumMod val="50000"/>
                    <a:lumOff val="50000"/>
                  </a:srgbClr>
                </a:solidFill>
                <a:latin typeface="Gill Sans MT" panose="020B0502020104020203" pitchFamily="34" charset="0"/>
                <a:ea typeface="+mj-ea"/>
              </a:rPr>
              <a:t>ZOMI</a:t>
            </a:r>
            <a:endParaRPr lang="zh-CN" altLang="en-US" sz="1400" dirty="0">
              <a:solidFill>
                <a:srgbClr val="000000">
                  <a:lumMod val="50000"/>
                  <a:lumOff val="50000"/>
                </a:srgbClr>
              </a:solidFill>
              <a:latin typeface="Gill Sans MT" panose="020B0502020104020203" pitchFamily="34" charset="0"/>
              <a:ea typeface="+mj-ea"/>
            </a:endParaRPr>
          </a:p>
        </p:txBody>
      </p:sp>
      <p:sp>
        <p:nvSpPr>
          <p:cNvPr id="167" name="副标题 2"/>
          <p:cNvSpPr txBox="1">
            <a:spLocks/>
          </p:cNvSpPr>
          <p:nvPr userDrawn="1"/>
        </p:nvSpPr>
        <p:spPr bwMode="auto">
          <a:xfrm>
            <a:off x="9644112" y="6297116"/>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400" b="0" dirty="0">
                <a:solidFill>
                  <a:schemeClr val="bg1">
                    <a:lumMod val="65000"/>
                  </a:schemeClr>
                </a:solidFill>
                <a:latin typeface="Gill Sans MT" panose="020B0502020104020203" pitchFamily="34" charset="0"/>
                <a:ea typeface="+mj-ea"/>
                <a:hlinkClick r:id="rId4">
                  <a:extLst>
                    <a:ext uri="{A12FA001-AC4F-418D-AE19-62706E023703}">
                      <ahyp:hlinkClr xmlns:ahyp="http://schemas.microsoft.com/office/drawing/2018/hyperlinkcolor" val="tx"/>
                    </a:ext>
                  </a:extLst>
                </a:hlinkClick>
              </a:rPr>
              <a:t>www.hiascend.com</a:t>
            </a:r>
            <a:endParaRPr lang="en-US" altLang="zh-CN" sz="1400" b="0" dirty="0">
              <a:solidFill>
                <a:schemeClr val="bg1">
                  <a:lumMod val="65000"/>
                </a:schemeClr>
              </a:solidFill>
              <a:latin typeface="Gill Sans MT" panose="020B0502020104020203" pitchFamily="34" charset="0"/>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28625"/>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rgbClr val="FFFFFF">
                    <a:lumMod val="50000"/>
                  </a:srgbClr>
                </a:solidFill>
                <a:latin typeface="微软雅黑" panose="020B0503020204020204" pitchFamily="34" charset="-122"/>
                <a:ea typeface="微软雅黑" panose="020B0503020204020204" pitchFamily="34" charset="-122"/>
              </a:rPr>
              <a:t>ZOMI.</a:t>
            </a:r>
            <a:r>
              <a:rPr lang="zh-CN" altLang="en-US" sz="1200"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200"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28625"/>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30932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rgbClr val="FFFFFF">
                    <a:lumMod val="50000"/>
                  </a:srgbClr>
                </a:solidFill>
                <a:latin typeface="Futura Medium" panose="020B0602020204020303" pitchFamily="34" charset="-79"/>
                <a:ea typeface="微软雅黑" panose="020B0503020204020204" pitchFamily="34" charset="-122"/>
                <a:cs typeface="Futura Medium" panose="020B0602020204020303" pitchFamily="34" charset="-79"/>
              </a:rPr>
              <a:t>Ascend</a:t>
            </a:r>
            <a:r>
              <a:rPr lang="zh-CN" altLang="en-US" sz="1200" b="0" dirty="0">
                <a:solidFill>
                  <a:srgbClr val="FFFFFF">
                    <a:lumMod val="50000"/>
                  </a:srgbClr>
                </a:solidFill>
                <a:latin typeface="Futura Medium" panose="020B0602020204020303" pitchFamily="34" charset="-79"/>
                <a:ea typeface="微软雅黑" panose="020B0503020204020204" pitchFamily="34" charset="-122"/>
                <a:cs typeface="Futura Medium" panose="020B0602020204020303" pitchFamily="34" charset="-79"/>
              </a:rPr>
              <a:t> </a:t>
            </a:r>
            <a:r>
              <a:rPr lang="en-US" altLang="zh-CN" sz="1200" b="0" dirty="0">
                <a:solidFill>
                  <a:srgbClr val="FFFFFF">
                    <a:lumMod val="50000"/>
                  </a:srgbClr>
                </a:solidFill>
                <a:latin typeface="Futura Medium" panose="020B0602020204020303" pitchFamily="34" charset="-79"/>
                <a:ea typeface="微软雅黑" panose="020B0503020204020204" pitchFamily="34" charset="-122"/>
                <a:cs typeface="Futura Medium" panose="020B0602020204020303" pitchFamily="34" charset="-79"/>
              </a:rPr>
              <a:t>--</a:t>
            </a:r>
            <a:r>
              <a:rPr lang="zh-CN" altLang="en-US" sz="1200" b="0" dirty="0">
                <a:solidFill>
                  <a:srgbClr val="FFFFFF">
                    <a:lumMod val="50000"/>
                  </a:srgbClr>
                </a:solidFill>
                <a:latin typeface="Futura Medium" panose="020B0602020204020303" pitchFamily="34" charset="-79"/>
                <a:ea typeface="微软雅黑" panose="020B0503020204020204" pitchFamily="34" charset="-122"/>
                <a:cs typeface="Futura Medium" panose="020B0602020204020303" pitchFamily="34" charset="-79"/>
              </a:rPr>
              <a:t> </a:t>
            </a:r>
            <a:r>
              <a:rPr lang="en-US" altLang="zh-CN" sz="1200" b="0" dirty="0">
                <a:solidFill>
                  <a:srgbClr val="FFFFFF">
                    <a:lumMod val="50000"/>
                  </a:srgbClr>
                </a:solidFill>
                <a:latin typeface="Futura Medium" panose="020B0602020204020303" pitchFamily="34" charset="-79"/>
                <a:ea typeface="微软雅黑" panose="020B0503020204020204" pitchFamily="34" charset="-122"/>
                <a:cs typeface="Futura Medium" panose="020B0602020204020303" pitchFamily="34" charset="-79"/>
              </a:rPr>
              <a:t>ZOMI</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309320"/>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9">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20" r:id="rId3"/>
    <p:sldLayoutId id="2147483924" r:id="rId4"/>
    <p:sldLayoutId id="2147483904" r:id="rId5"/>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Huawei Confidential.</a:t>
            </a:r>
            <a:r>
              <a:rPr lang="en-US" sz="1200" baseline="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 </a:t>
            </a: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Ascend</a:t>
            </a:r>
            <a:r>
              <a:rPr lang="zh-CN" alt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 </a:t>
            </a: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a:t>
            </a:r>
            <a:r>
              <a:rPr lang="zh-CN" alt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 </a:t>
            </a: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6">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25" r:id="rId3"/>
    <p:sldLayoutId id="2147483928"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486907"/>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ZOMI</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tx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000" b="0" dirty="0">
                <a:solidFill>
                  <a:schemeClr val="tx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000" b="0" dirty="0">
              <a:solidFill>
                <a:schemeClr val="tx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dk1" tx1="lt1" bg2="dk2" tx2="lt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486907"/>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ZOMI</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000"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000"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977873204"/>
      </p:ext>
    </p:extLst>
  </p:cSld>
  <p:clrMap bg1="lt1" tx1="dk1" bg2="lt2" tx2="dk2" accent1="accent1" accent2="accent2" accent3="accent3" accent4="accent4" accent5="accent5" accent6="accent6" hlink="hlink" folHlink="folHlink"/>
  <p:sldLayoutIdLst>
    <p:sldLayoutId id="2147483927"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349785"/>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6">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hyperlink" Target="https://patents.google.com/patent/US20190235866A1/en" TargetMode="External"/><Relationship Id="rId2" Type="http://schemas.openxmlformats.org/officeDocument/2006/relationships/image" Target="../media/image19.tiff"/><Relationship Id="rId1" Type="http://schemas.openxmlformats.org/officeDocument/2006/relationships/slideLayout" Target="../slideLayouts/slideLayout8.xml"/><Relationship Id="rId5" Type="http://schemas.openxmlformats.org/officeDocument/2006/relationships/hyperlink" Target="https://patents.google.com/patent/US20200349216A1/en" TargetMode="External"/><Relationship Id="rId4" Type="http://schemas.openxmlformats.org/officeDocument/2006/relationships/hyperlink" Target="https://patents.google.com/patent/US20200348909A1/en"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hyperlink" Target="https://zhidx.com/p/347884.html" TargetMode="External"/><Relationship Id="rId13" Type="http://schemas.openxmlformats.org/officeDocument/2006/relationships/hyperlink" Target="https://www.51cto.com/article/717372.html" TargetMode="External"/><Relationship Id="rId3" Type="http://schemas.openxmlformats.org/officeDocument/2006/relationships/hyperlink" Target="https://www.youtube.com/watch?v=QurtwJdb5Ew" TargetMode="External"/><Relationship Id="rId7" Type="http://schemas.openxmlformats.org/officeDocument/2006/relationships/hyperlink" Target="https://www.qbitai.com/2022/08/37209.html" TargetMode="External"/><Relationship Id="rId12" Type="http://schemas.openxmlformats.org/officeDocument/2006/relationships/hyperlink" Target="https://mp.weixin.qq.com/s/N_sMmndpyiq0_qbdwq3MuA" TargetMode="External"/><Relationship Id="rId2" Type="http://schemas.openxmlformats.org/officeDocument/2006/relationships/hyperlink" Target="https://www.youtube.com/watch?v=uE2f7kiRhmw" TargetMode="External"/><Relationship Id="rId1" Type="http://schemas.openxmlformats.org/officeDocument/2006/relationships/slideLayout" Target="../slideLayouts/slideLayout4.xml"/><Relationship Id="rId6" Type="http://schemas.openxmlformats.org/officeDocument/2006/relationships/hyperlink" Target="https://en.wikipedia.org/wiki/Tesla_Dojo" TargetMode="External"/><Relationship Id="rId11" Type="http://schemas.openxmlformats.org/officeDocument/2006/relationships/hyperlink" Target="https://mp.weixin.qq.com/s/uBL4x4MJz1GiCf2a0gnnUQ" TargetMode="External"/><Relationship Id="rId5" Type="http://schemas.openxmlformats.org/officeDocument/2006/relationships/hyperlink" Target="https://chipsandcheese.com/2022/09/01/hot-chips-34-teslas-dojo-microarchitecture/" TargetMode="External"/><Relationship Id="rId10" Type="http://schemas.openxmlformats.org/officeDocument/2006/relationships/hyperlink" Target="https://mp.weixin.qq.com/s/xGytSXTW7-CL-O1V7y7QRw" TargetMode="External"/><Relationship Id="rId4" Type="http://schemas.openxmlformats.org/officeDocument/2006/relationships/hyperlink" Target="https://www.youtube.com/watch?v=DSw3IwsgNnc" TargetMode="External"/><Relationship Id="rId9" Type="http://schemas.openxmlformats.org/officeDocument/2006/relationships/hyperlink" Target="https://www.cnblogs.com/wujianming-110117/p/17115152.html" TargetMode="External"/><Relationship Id="rId14" Type="http://schemas.openxmlformats.org/officeDocument/2006/relationships/hyperlink" Target="https://mp.weixin.qq.com/s/vmNsRVwmi3Azo-bPDanc2g"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52B07C3-9E53-AD48-BD1A-49386D122D92}"/>
              </a:ext>
            </a:extLst>
          </p:cNvPr>
          <p:cNvPicPr>
            <a:picLocks noChangeAspect="1"/>
          </p:cNvPicPr>
          <p:nvPr/>
        </p:nvPicPr>
        <p:blipFill>
          <a:blip r:embed="rId2"/>
          <a:stretch>
            <a:fillRect/>
          </a:stretch>
        </p:blipFill>
        <p:spPr>
          <a:xfrm>
            <a:off x="-37725" y="0"/>
            <a:ext cx="12272209" cy="6857999"/>
          </a:xfrm>
          <a:prstGeom prst="rect">
            <a:avLst/>
          </a:prstGeom>
        </p:spPr>
      </p:pic>
      <p:sp>
        <p:nvSpPr>
          <p:cNvPr id="5" name="标题 1">
            <a:extLst>
              <a:ext uri="{FF2B5EF4-FFF2-40B4-BE49-F238E27FC236}">
                <a16:creationId xmlns:a16="http://schemas.microsoft.com/office/drawing/2014/main" id="{A136B9FB-8C56-4849-9DE5-8F81A2BCE4FE}"/>
              </a:ext>
            </a:extLst>
          </p:cNvPr>
          <p:cNvSpPr txBox="1">
            <a:spLocks/>
          </p:cNvSpPr>
          <p:nvPr/>
        </p:nvSpPr>
        <p:spPr>
          <a:xfrm>
            <a:off x="2137941" y="5013176"/>
            <a:ext cx="3141050" cy="953563"/>
          </a:xfrm>
          <a:prstGeom prst="rect">
            <a:avLst/>
          </a:prstGeom>
          <a:noFill/>
        </p:spPr>
        <p:txBody>
          <a:bodyPr anchor="ctr">
            <a:noAutofit/>
          </a:bodyPr>
          <a:lstStyle>
            <a:lvl1pPr algn="l" rtl="0" eaLnBrk="0" fontAlgn="base" hangingPunct="0">
              <a:spcBef>
                <a:spcPct val="0"/>
              </a:spcBef>
              <a:spcAft>
                <a:spcPct val="0"/>
              </a:spcAft>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芯片</a:t>
            </a:r>
          </a:p>
        </p:txBody>
      </p:sp>
      <p:sp>
        <p:nvSpPr>
          <p:cNvPr id="7" name="标题 1">
            <a:extLst>
              <a:ext uri="{FF2B5EF4-FFF2-40B4-BE49-F238E27FC236}">
                <a16:creationId xmlns:a16="http://schemas.microsoft.com/office/drawing/2014/main" id="{E62DAEEC-EAA1-EF4E-9FB3-AF506CB8CCFB}"/>
              </a:ext>
            </a:extLst>
          </p:cNvPr>
          <p:cNvSpPr txBox="1">
            <a:spLocks/>
          </p:cNvSpPr>
          <p:nvPr/>
        </p:nvSpPr>
        <p:spPr>
          <a:xfrm>
            <a:off x="2497981" y="2708920"/>
            <a:ext cx="7378740"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algn="ctr"/>
            <a:r>
              <a:rPr lang="en-US" altLang="zh-CN" sz="11500" dirty="0">
                <a:ln w="19050">
                  <a:noFill/>
                </a:ln>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Core</a:t>
            </a:r>
            <a:r>
              <a:rPr lang="zh-CN" altLang="en-US" sz="11500" dirty="0">
                <a:ln w="19050">
                  <a:noFill/>
                </a:ln>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核心</a:t>
            </a:r>
            <a:endParaRPr lang="en-US" altLang="zh-CN" sz="11500" dirty="0">
              <a:ln w="19050">
                <a:noFill/>
              </a:ln>
              <a:solidFill>
                <a:schemeClr val="bg1"/>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8" name="标题 1">
            <a:extLst>
              <a:ext uri="{FF2B5EF4-FFF2-40B4-BE49-F238E27FC236}">
                <a16:creationId xmlns:a16="http://schemas.microsoft.com/office/drawing/2014/main" id="{430EF153-421B-F344-98B7-565EAA967E38}"/>
              </a:ext>
            </a:extLst>
          </p:cNvPr>
          <p:cNvSpPr txBox="1">
            <a:spLocks/>
          </p:cNvSpPr>
          <p:nvPr/>
        </p:nvSpPr>
        <p:spPr>
          <a:xfrm>
            <a:off x="5278990" y="5013176"/>
            <a:ext cx="3528392"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Futura Medium" panose="020B0602020204020303" pitchFamily="34" charset="-79"/>
                <a:ea typeface="微软雅黑" pitchFamily="34" charset="-122"/>
                <a:cs typeface="Futura Medium" panose="020B0602020204020303" pitchFamily="34" charset="-79"/>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4800" kern="0" dirty="0">
                <a:solidFill>
                  <a:schemeClr val="bg1"/>
                </a:solidFill>
                <a:ea typeface="Microsoft YaHei" panose="020B0503020204020204" pitchFamily="34" charset="-122"/>
              </a:rPr>
              <a:t>--</a:t>
            </a:r>
            <a:r>
              <a:rPr lang="zh-CN" altLang="en-US" sz="4800" kern="0" dirty="0">
                <a:solidFill>
                  <a:schemeClr val="bg1"/>
                </a:solidFill>
                <a:ea typeface="Microsoft YaHei" panose="020B0503020204020204" pitchFamily="34" charset="-122"/>
              </a:rPr>
              <a:t> </a:t>
            </a:r>
            <a:r>
              <a:rPr lang="en-US" altLang="zh-CN" sz="4800" kern="0" dirty="0">
                <a:solidFill>
                  <a:schemeClr val="bg1"/>
                </a:solidFill>
                <a:ea typeface="Microsoft YaHei" panose="020B0503020204020204" pitchFamily="34" charset="-122"/>
              </a:rPr>
              <a:t>NPU</a:t>
            </a:r>
            <a:r>
              <a:rPr lang="zh-CN" altLang="en-US" sz="4800" kern="0" dirty="0">
                <a:solidFill>
                  <a:schemeClr val="bg1"/>
                </a:solidFill>
                <a:ea typeface="Microsoft YaHei" panose="020B0503020204020204" pitchFamily="34" charset="-122"/>
              </a:rPr>
              <a:t>详解</a:t>
            </a:r>
          </a:p>
        </p:txBody>
      </p:sp>
      <p:pic>
        <p:nvPicPr>
          <p:cNvPr id="10" name="图片 9">
            <a:extLst>
              <a:ext uri="{FF2B5EF4-FFF2-40B4-BE49-F238E27FC236}">
                <a16:creationId xmlns:a16="http://schemas.microsoft.com/office/drawing/2014/main" id="{B3F1DC9F-ADD6-494E-9EA7-D7A02062842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735374" y="517169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108682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530AE09-9A53-F642-81C8-5AE6FB520B8A}"/>
              </a:ext>
            </a:extLst>
          </p:cNvPr>
          <p:cNvSpPr>
            <a:spLocks noGrp="1"/>
          </p:cNvSpPr>
          <p:nvPr>
            <p:ph type="title"/>
          </p:nvPr>
        </p:nvSpPr>
        <p:spPr/>
        <p:txBody>
          <a:bodyPr/>
          <a:lstStyle/>
          <a:p>
            <a:r>
              <a:rPr lang="en-US" altLang="zh-CN" dirty="0"/>
              <a:t>DOJO</a:t>
            </a:r>
            <a:r>
              <a:rPr lang="zh-CN" altLang="en-US" dirty="0"/>
              <a:t> </a:t>
            </a:r>
            <a:r>
              <a:rPr lang="en-US" altLang="zh-CN" dirty="0"/>
              <a:t>Core</a:t>
            </a:r>
            <a:r>
              <a:rPr lang="zh-CN" altLang="en-US" dirty="0"/>
              <a:t> 的结构和特点</a:t>
            </a:r>
          </a:p>
        </p:txBody>
      </p:sp>
      <p:sp>
        <p:nvSpPr>
          <p:cNvPr id="6" name="内容占位符 5">
            <a:extLst>
              <a:ext uri="{FF2B5EF4-FFF2-40B4-BE49-F238E27FC236}">
                <a16:creationId xmlns:a16="http://schemas.microsoft.com/office/drawing/2014/main" id="{587F1E8F-E15F-3645-A946-DB50F7C04C0D}"/>
              </a:ext>
            </a:extLst>
          </p:cNvPr>
          <p:cNvSpPr>
            <a:spLocks noGrp="1"/>
          </p:cNvSpPr>
          <p:nvPr>
            <p:ph sz="half" idx="1"/>
          </p:nvPr>
        </p:nvSpPr>
        <p:spPr/>
        <p:txBody>
          <a:bodyPr/>
          <a:lstStyle/>
          <a:p>
            <a:r>
              <a:rPr lang="en-US" altLang="zh-CN" dirty="0"/>
              <a:t>DOJO</a:t>
            </a:r>
            <a:r>
              <a:rPr lang="zh-CN" altLang="en-US" dirty="0"/>
              <a:t> </a:t>
            </a:r>
            <a:r>
              <a:rPr lang="en-US" altLang="zh-CN" dirty="0"/>
              <a:t>Core</a:t>
            </a:r>
            <a:r>
              <a:rPr lang="zh-CN" altLang="en-US" dirty="0"/>
              <a:t> 由前端、执行引擎、</a:t>
            </a:r>
            <a:r>
              <a:rPr lang="en-US" altLang="zh-CN" dirty="0"/>
              <a:t>SRAM</a:t>
            </a:r>
            <a:r>
              <a:rPr lang="zh-CN" altLang="en-US" dirty="0"/>
              <a:t> 和 </a:t>
            </a:r>
            <a:r>
              <a:rPr lang="en-US" altLang="zh-CN" dirty="0" err="1"/>
              <a:t>NoC</a:t>
            </a:r>
            <a:r>
              <a:rPr lang="zh-CN" altLang="en-US" dirty="0"/>
              <a:t> 路由</a:t>
            </a:r>
            <a:r>
              <a:rPr lang="en-US" altLang="zh-CN" dirty="0"/>
              <a:t>4</a:t>
            </a:r>
            <a:r>
              <a:rPr lang="zh-CN" altLang="en-US" dirty="0"/>
              <a:t>部分组成，比</a:t>
            </a:r>
            <a:r>
              <a:rPr lang="en-US" altLang="zh-CN" dirty="0"/>
              <a:t>CPU</a:t>
            </a:r>
            <a:r>
              <a:rPr lang="zh-CN" altLang="en-US" dirty="0"/>
              <a:t>和</a:t>
            </a:r>
            <a:r>
              <a:rPr lang="en-US" altLang="zh-CN" dirty="0"/>
              <a:t>GPU</a:t>
            </a:r>
            <a:r>
              <a:rPr lang="zh-CN" altLang="en-US" dirty="0"/>
              <a:t>的控制部件都更少，具有类似</a:t>
            </a:r>
            <a:r>
              <a:rPr lang="en-US" altLang="zh-CN" dirty="0"/>
              <a:t>CPU</a:t>
            </a:r>
            <a:r>
              <a:rPr lang="zh-CN" altLang="en-US" dirty="0"/>
              <a:t>的</a:t>
            </a:r>
            <a:r>
              <a:rPr lang="en-US" altLang="zh-CN" dirty="0"/>
              <a:t>AGU</a:t>
            </a:r>
            <a:r>
              <a:rPr lang="zh-CN" altLang="en-US" dirty="0"/>
              <a:t>和类似</a:t>
            </a:r>
            <a:r>
              <a:rPr lang="en-US" altLang="zh-CN" dirty="0"/>
              <a:t>GPU</a:t>
            </a:r>
            <a:r>
              <a:rPr lang="zh-CN" altLang="en-US" dirty="0"/>
              <a:t> </a:t>
            </a:r>
            <a:r>
              <a:rPr lang="en-US" altLang="zh-CN" dirty="0"/>
              <a:t>Tensor core</a:t>
            </a:r>
            <a:r>
              <a:rPr lang="zh-CN" altLang="en-US" dirty="0"/>
              <a:t> 的矩阵计算单元。</a:t>
            </a:r>
          </a:p>
        </p:txBody>
      </p:sp>
      <p:pic>
        <p:nvPicPr>
          <p:cNvPr id="7" name="图片 6">
            <a:extLst>
              <a:ext uri="{FF2B5EF4-FFF2-40B4-BE49-F238E27FC236}">
                <a16:creationId xmlns:a16="http://schemas.microsoft.com/office/drawing/2014/main" id="{55712F30-D38D-C64F-8F38-CD71C40AA995}"/>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173410" y="2636912"/>
            <a:ext cx="7849942" cy="3823533"/>
          </a:xfrm>
          <a:prstGeom prst="rect">
            <a:avLst/>
          </a:prstGeom>
        </p:spPr>
      </p:pic>
    </p:spTree>
    <p:extLst>
      <p:ext uri="{BB962C8B-B14F-4D97-AF65-F5344CB8AC3E}">
        <p14:creationId xmlns:p14="http://schemas.microsoft.com/office/powerpoint/2010/main" val="2175071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049FC8-8F2E-7740-B1F2-45FB4A7B6F67}"/>
              </a:ext>
            </a:extLst>
          </p:cNvPr>
          <p:cNvSpPr>
            <a:spLocks noGrp="1"/>
          </p:cNvSpPr>
          <p:nvPr>
            <p:ph type="title"/>
          </p:nvPr>
        </p:nvSpPr>
        <p:spPr/>
        <p:txBody>
          <a:bodyPr/>
          <a:lstStyle/>
          <a:p>
            <a:r>
              <a:rPr lang="en-US" altLang="zh-CN" dirty="0"/>
              <a:t>DOJO</a:t>
            </a:r>
            <a:r>
              <a:rPr lang="zh-CN" altLang="en-US" dirty="0"/>
              <a:t> </a:t>
            </a:r>
            <a:r>
              <a:rPr lang="en-US" altLang="zh-CN" dirty="0"/>
              <a:t>Core</a:t>
            </a:r>
            <a:r>
              <a:rPr lang="zh-CN" altLang="en-US" dirty="0"/>
              <a:t> 的结构和特点</a:t>
            </a:r>
            <a:endParaRPr kumimoji="1" lang="zh-CN" altLang="en-US" dirty="0"/>
          </a:p>
        </p:txBody>
      </p:sp>
      <p:sp>
        <p:nvSpPr>
          <p:cNvPr id="3" name="内容占位符 2">
            <a:extLst>
              <a:ext uri="{FF2B5EF4-FFF2-40B4-BE49-F238E27FC236}">
                <a16:creationId xmlns:a16="http://schemas.microsoft.com/office/drawing/2014/main" id="{0C215F5A-0C39-D74C-AB0B-47F4506B567B}"/>
              </a:ext>
            </a:extLst>
          </p:cNvPr>
          <p:cNvSpPr>
            <a:spLocks noGrp="1"/>
          </p:cNvSpPr>
          <p:nvPr>
            <p:ph sz="half" idx="1"/>
          </p:nvPr>
        </p:nvSpPr>
        <p:spPr>
          <a:xfrm>
            <a:off x="623636" y="1495552"/>
            <a:ext cx="3890570" cy="4525736"/>
          </a:xfrm>
        </p:spPr>
        <p:txBody>
          <a:bodyPr/>
          <a:lstStyle/>
          <a:p>
            <a:pPr eaLnBrk="1" latinLnBrk="1" hangingPunct="1">
              <a:spcAft>
                <a:spcPts val="1000"/>
              </a:spcAft>
            </a:pPr>
            <a:r>
              <a:rPr lang="zh-CN" altLang="en-US" sz="1800" dirty="0"/>
              <a:t>取消了 </a:t>
            </a:r>
            <a:r>
              <a:rPr lang="en-US" altLang="zh-CN" sz="1800" dirty="0"/>
              <a:t>Rename</a:t>
            </a:r>
            <a:r>
              <a:rPr lang="zh-CN" altLang="en-US" sz="1800" dirty="0"/>
              <a:t> 等改善执行部件利用率的组件，同时也不支持虚拟内存。能顾有效减少控制部分占用的面积，把芯片上更多的面积划分给计算执行单元。</a:t>
            </a:r>
            <a:endParaRPr lang="en-US" altLang="zh-CN" sz="1800" dirty="0"/>
          </a:p>
          <a:p>
            <a:pPr eaLnBrk="1" latinLnBrk="1" hangingPunct="1">
              <a:spcAft>
                <a:spcPts val="1000"/>
              </a:spcAft>
            </a:pPr>
            <a:r>
              <a:rPr lang="zh-CN" altLang="en-US" sz="1800" dirty="0"/>
              <a:t>每个</a:t>
            </a:r>
            <a:r>
              <a:rPr lang="en-US" altLang="zh-CN" sz="1800" dirty="0"/>
              <a:t>DOJO</a:t>
            </a:r>
            <a:r>
              <a:rPr lang="zh-CN" altLang="en-US" sz="1800" dirty="0"/>
              <a:t> </a:t>
            </a:r>
            <a:r>
              <a:rPr lang="en-US" altLang="zh-CN" sz="1800" dirty="0"/>
              <a:t>Core</a:t>
            </a:r>
            <a:r>
              <a:rPr lang="zh-CN" altLang="en-US" sz="1800" dirty="0"/>
              <a:t> 提供 </a:t>
            </a:r>
            <a:r>
              <a:rPr lang="en-US" altLang="zh-CN" sz="1800" dirty="0"/>
              <a:t>1.024</a:t>
            </a:r>
            <a:r>
              <a:rPr lang="zh-CN" altLang="en-US" sz="1800" dirty="0"/>
              <a:t> </a:t>
            </a:r>
            <a:r>
              <a:rPr lang="en-US" altLang="zh-CN" sz="1800" dirty="0"/>
              <a:t>TFLOPS</a:t>
            </a:r>
            <a:r>
              <a:rPr lang="zh-CN" altLang="en-US" sz="1800" dirty="0"/>
              <a:t> 算力，几乎所有的算力都由矩阵计算单元提供。因而矩阵计算单元和 </a:t>
            </a:r>
            <a:r>
              <a:rPr lang="en-US" altLang="zh-CN" sz="1800" dirty="0"/>
              <a:t>SRAM</a:t>
            </a:r>
            <a:r>
              <a:rPr lang="zh-CN" altLang="en-US" sz="1800" dirty="0"/>
              <a:t> 共同决定了 </a:t>
            </a:r>
            <a:r>
              <a:rPr lang="en-US" altLang="zh-CN" sz="1800" dirty="0"/>
              <a:t>D1</a:t>
            </a:r>
            <a:r>
              <a:rPr lang="zh-CN" altLang="en-US" sz="1800" dirty="0"/>
              <a:t> 处理器的计算能效比。</a:t>
            </a:r>
          </a:p>
        </p:txBody>
      </p:sp>
      <p:pic>
        <p:nvPicPr>
          <p:cNvPr id="6" name="图片 5">
            <a:extLst>
              <a:ext uri="{FF2B5EF4-FFF2-40B4-BE49-F238E27FC236}">
                <a16:creationId xmlns:a16="http://schemas.microsoft.com/office/drawing/2014/main" id="{7C5B5ABA-D3A6-C342-87AB-7301A76602B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802237" y="1412776"/>
            <a:ext cx="6983414" cy="4896544"/>
          </a:xfrm>
          <a:prstGeom prst="rect">
            <a:avLst/>
          </a:prstGeom>
        </p:spPr>
      </p:pic>
    </p:spTree>
    <p:extLst>
      <p:ext uri="{BB962C8B-B14F-4D97-AF65-F5344CB8AC3E}">
        <p14:creationId xmlns:p14="http://schemas.microsoft.com/office/powerpoint/2010/main" val="1594691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049FC8-8F2E-7740-B1F2-45FB4A7B6F67}"/>
              </a:ext>
            </a:extLst>
          </p:cNvPr>
          <p:cNvSpPr>
            <a:spLocks noGrp="1"/>
          </p:cNvSpPr>
          <p:nvPr>
            <p:ph type="title"/>
          </p:nvPr>
        </p:nvSpPr>
        <p:spPr/>
        <p:txBody>
          <a:bodyPr/>
          <a:lstStyle/>
          <a:p>
            <a:r>
              <a:rPr lang="en-US" altLang="zh-CN" dirty="0"/>
              <a:t>DOJO</a:t>
            </a:r>
            <a:r>
              <a:rPr lang="zh-CN" altLang="en-US" dirty="0"/>
              <a:t> </a:t>
            </a:r>
            <a:r>
              <a:rPr lang="en-US" altLang="zh-CN" dirty="0"/>
              <a:t>Core</a:t>
            </a:r>
            <a:r>
              <a:rPr lang="zh-CN" altLang="en-US" dirty="0"/>
              <a:t> 的结构和特点</a:t>
            </a:r>
            <a:endParaRPr kumimoji="1" lang="zh-CN" altLang="en-US" dirty="0"/>
          </a:p>
        </p:txBody>
      </p:sp>
      <p:sp>
        <p:nvSpPr>
          <p:cNvPr id="3" name="内容占位符 2">
            <a:extLst>
              <a:ext uri="{FF2B5EF4-FFF2-40B4-BE49-F238E27FC236}">
                <a16:creationId xmlns:a16="http://schemas.microsoft.com/office/drawing/2014/main" id="{0C215F5A-0C39-D74C-AB0B-47F4506B567B}"/>
              </a:ext>
            </a:extLst>
          </p:cNvPr>
          <p:cNvSpPr>
            <a:spLocks noGrp="1"/>
          </p:cNvSpPr>
          <p:nvPr>
            <p:ph sz="half" idx="1"/>
          </p:nvPr>
        </p:nvSpPr>
        <p:spPr>
          <a:xfrm>
            <a:off x="623636" y="1495552"/>
            <a:ext cx="3890570" cy="4525736"/>
          </a:xfrm>
        </p:spPr>
        <p:txBody>
          <a:bodyPr/>
          <a:lstStyle/>
          <a:p>
            <a:pPr eaLnBrk="1" latinLnBrk="1" hangingPunct="1">
              <a:spcAft>
                <a:spcPts val="1000"/>
              </a:spcAft>
            </a:pPr>
            <a:r>
              <a:rPr lang="en-US" altLang="zh-CN" sz="1800" dirty="0"/>
              <a:t>DOJO Core</a:t>
            </a:r>
            <a:r>
              <a:rPr lang="zh-CN" altLang="en-US" sz="1800" dirty="0"/>
              <a:t> 针对 </a:t>
            </a:r>
            <a:r>
              <a:rPr lang="en-US" altLang="zh-CN" sz="1800" dirty="0"/>
              <a:t>Vector</a:t>
            </a:r>
            <a:r>
              <a:rPr lang="zh-CN" altLang="en-US" sz="1800" dirty="0"/>
              <a:t> 计算进行优化，不过依赖于单独的主机处理器进行工作分配。</a:t>
            </a:r>
            <a:endParaRPr lang="en-US" altLang="zh-CN" sz="1800" dirty="0"/>
          </a:p>
          <a:p>
            <a:pPr eaLnBrk="1" latinLnBrk="1" hangingPunct="1">
              <a:spcAft>
                <a:spcPts val="1000"/>
              </a:spcAft>
            </a:pPr>
            <a:r>
              <a:rPr lang="en-US" altLang="zh-CN" sz="1800" dirty="0"/>
              <a:t>DOJO</a:t>
            </a:r>
            <a:r>
              <a:rPr lang="zh-CN" altLang="en-US" sz="1800" dirty="0"/>
              <a:t> 上运行的代码不能直接访问系统内存。相反，应用程序预计主要在一小部分本地 </a:t>
            </a:r>
            <a:r>
              <a:rPr lang="en-US" altLang="zh-CN" sz="1800" dirty="0"/>
              <a:t>SRAM </a:t>
            </a:r>
            <a:r>
              <a:rPr lang="zh-CN" altLang="en-US" sz="1800" dirty="0"/>
              <a:t>中工作。</a:t>
            </a:r>
            <a:endParaRPr lang="en-US" altLang="zh-CN" sz="1800" dirty="0"/>
          </a:p>
          <a:p>
            <a:pPr eaLnBrk="1" latinLnBrk="1" hangingPunct="1">
              <a:spcAft>
                <a:spcPts val="1000"/>
              </a:spcAft>
            </a:pPr>
            <a:r>
              <a:rPr lang="zh-CN" altLang="en-US" sz="1800" dirty="0"/>
              <a:t>本地 </a:t>
            </a:r>
            <a:r>
              <a:rPr lang="en-US" altLang="zh-CN" sz="1800" dirty="0"/>
              <a:t>SRAM </a:t>
            </a:r>
            <a:r>
              <a:rPr lang="zh-CN" altLang="en-US" sz="1800" dirty="0"/>
              <a:t>由软件（编译器）进行管理，不能用作缓存。如果需要来自主存储器的数据，则必须使用 </a:t>
            </a:r>
            <a:r>
              <a:rPr lang="en-US" altLang="zh-CN" sz="1800" dirty="0"/>
              <a:t>DMA </a:t>
            </a:r>
            <a:r>
              <a:rPr lang="zh-CN" altLang="en-US" sz="1800" dirty="0"/>
              <a:t>操作将其引入。</a:t>
            </a:r>
            <a:endParaRPr lang="zh-CN" altLang="en-US" sz="1600" dirty="0"/>
          </a:p>
        </p:txBody>
      </p:sp>
      <p:pic>
        <p:nvPicPr>
          <p:cNvPr id="6" name="图片 5">
            <a:extLst>
              <a:ext uri="{FF2B5EF4-FFF2-40B4-BE49-F238E27FC236}">
                <a16:creationId xmlns:a16="http://schemas.microsoft.com/office/drawing/2014/main" id="{7C5B5ABA-D3A6-C342-87AB-7301A76602B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802237" y="1412776"/>
            <a:ext cx="6983414" cy="4896544"/>
          </a:xfrm>
          <a:prstGeom prst="rect">
            <a:avLst/>
          </a:prstGeom>
        </p:spPr>
      </p:pic>
    </p:spTree>
    <p:extLst>
      <p:ext uri="{BB962C8B-B14F-4D97-AF65-F5344CB8AC3E}">
        <p14:creationId xmlns:p14="http://schemas.microsoft.com/office/powerpoint/2010/main" val="3190689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C00000"/>
                </a:solidFill>
                <a:latin typeface="Futura Medium" panose="020B0602020204020303" pitchFamily="34" charset="-79"/>
                <a:cs typeface="Futura Medium" panose="020B0602020204020303" pitchFamily="34" charset="-79"/>
              </a:rPr>
              <a:t>DOJO</a:t>
            </a:r>
            <a:r>
              <a:rPr kumimoji="1" lang="zh-CN" altLang="en-US" sz="9600" b="1" dirty="0">
                <a:solidFill>
                  <a:srgbClr val="C00000"/>
                </a:solidFill>
                <a:latin typeface="Futura Medium" panose="020B0602020204020303" pitchFamily="34" charset="-79"/>
                <a:cs typeface="Futura Medium" panose="020B0602020204020303" pitchFamily="34" charset="-79"/>
              </a:rPr>
              <a:t> </a:t>
            </a:r>
            <a:r>
              <a:rPr kumimoji="1" lang="en-US" altLang="zh-CN" sz="9600" b="1" dirty="0">
                <a:solidFill>
                  <a:srgbClr val="C00000"/>
                </a:solidFill>
                <a:latin typeface="Futura Medium" panose="020B0602020204020303" pitchFamily="34" charset="-79"/>
                <a:cs typeface="Futura Medium" panose="020B0602020204020303" pitchFamily="34" charset="-79"/>
              </a:rPr>
              <a:t>Core</a:t>
            </a:r>
          </a:p>
          <a:p>
            <a:pPr marL="0" indent="0" algn="ctr">
              <a:lnSpc>
                <a:spcPct val="100000"/>
              </a:lnSpc>
              <a:buNone/>
            </a:pPr>
            <a:r>
              <a:rPr kumimoji="1" lang="zh-CN" altLang="en-US" sz="9600" b="1" dirty="0">
                <a:solidFill>
                  <a:srgbClr val="C00000"/>
                </a:solidFill>
                <a:latin typeface="Futura Medium" panose="020B0602020204020303" pitchFamily="34" charset="-79"/>
                <a:cs typeface="Futura Medium" panose="020B0602020204020303" pitchFamily="34" charset="-79"/>
              </a:rPr>
              <a:t>前端处理</a:t>
            </a:r>
            <a:endParaRPr kumimoji="1" lang="en-US" altLang="zh-CN" sz="9600" b="1"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57577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025C37-09C0-7F4F-A82E-A8C720F3A738}"/>
              </a:ext>
            </a:extLst>
          </p:cNvPr>
          <p:cNvSpPr>
            <a:spLocks noGrp="1"/>
          </p:cNvSpPr>
          <p:nvPr>
            <p:ph type="title"/>
          </p:nvPr>
        </p:nvSpPr>
        <p:spPr/>
        <p:txBody>
          <a:bodyPr/>
          <a:lstStyle/>
          <a:p>
            <a:r>
              <a:rPr lang="zh-CN" altLang="en-US" dirty="0"/>
              <a:t>前端模块</a:t>
            </a:r>
            <a:endParaRPr kumimoji="1" lang="zh-CN" altLang="en-US" dirty="0"/>
          </a:p>
        </p:txBody>
      </p:sp>
      <p:pic>
        <p:nvPicPr>
          <p:cNvPr id="4" name="图片 3">
            <a:extLst>
              <a:ext uri="{FF2B5EF4-FFF2-40B4-BE49-F238E27FC236}">
                <a16:creationId xmlns:a16="http://schemas.microsoft.com/office/drawing/2014/main" id="{48C4B247-9A6B-9B42-919A-35ABB308CF6F}"/>
              </a:ext>
            </a:extLst>
          </p:cNvPr>
          <p:cNvPicPr>
            <a:picLocks noChangeAspect="1"/>
          </p:cNvPicPr>
          <p:nvPr/>
        </p:nvPicPr>
        <p:blipFill>
          <a:blip r:embed="rId2"/>
          <a:stretch>
            <a:fillRect/>
          </a:stretch>
        </p:blipFill>
        <p:spPr>
          <a:xfrm>
            <a:off x="4730229" y="1025894"/>
            <a:ext cx="6973726" cy="5359230"/>
          </a:xfrm>
          <a:prstGeom prst="rect">
            <a:avLst/>
          </a:prstGeom>
        </p:spPr>
      </p:pic>
      <p:sp>
        <p:nvSpPr>
          <p:cNvPr id="3" name="内容占位符 2">
            <a:extLst>
              <a:ext uri="{FF2B5EF4-FFF2-40B4-BE49-F238E27FC236}">
                <a16:creationId xmlns:a16="http://schemas.microsoft.com/office/drawing/2014/main" id="{7BFE7618-7FB6-204B-B9CE-CEEEC1977B05}"/>
              </a:ext>
            </a:extLst>
          </p:cNvPr>
          <p:cNvSpPr>
            <a:spLocks noGrp="1"/>
          </p:cNvSpPr>
          <p:nvPr>
            <p:ph sz="half" idx="1"/>
          </p:nvPr>
        </p:nvSpPr>
        <p:spPr>
          <a:xfrm>
            <a:off x="623636" y="1052736"/>
            <a:ext cx="3962578" cy="5341718"/>
          </a:xfrm>
        </p:spPr>
        <p:txBody>
          <a:bodyPr/>
          <a:lstStyle/>
          <a:p>
            <a:pPr>
              <a:spcAft>
                <a:spcPts val="1000"/>
              </a:spcAft>
            </a:pPr>
            <a:r>
              <a:rPr lang="en-US" altLang="zh-CN" sz="1800" dirty="0"/>
              <a:t>64 </a:t>
            </a:r>
            <a:r>
              <a:rPr lang="zh-CN" altLang="en-US" sz="1800" dirty="0"/>
              <a:t>位处理器，具有 </a:t>
            </a:r>
            <a:r>
              <a:rPr lang="en-US" altLang="zh-CN" sz="1800" dirty="0"/>
              <a:t>32B </a:t>
            </a:r>
            <a:r>
              <a:rPr lang="zh-CN" altLang="en-US" sz="1800" dirty="0"/>
              <a:t>取指窗口（ </a:t>
            </a:r>
            <a:r>
              <a:rPr lang="en-US" altLang="zh-CN" sz="1800" dirty="0"/>
              <a:t>fetch window</a:t>
            </a:r>
            <a:r>
              <a:rPr lang="zh-CN" altLang="en-US" sz="1800" dirty="0"/>
              <a:t>），最多可容纳 </a:t>
            </a:r>
            <a:r>
              <a:rPr lang="en-US" altLang="zh-CN" sz="1800" dirty="0"/>
              <a:t>8 </a:t>
            </a:r>
            <a:r>
              <a:rPr lang="zh-CN" altLang="en-US" sz="1800" dirty="0"/>
              <a:t>条指令；</a:t>
            </a:r>
            <a:r>
              <a:rPr lang="en-US" altLang="zh-CN" sz="1800" dirty="0"/>
              <a:t>8</a:t>
            </a:r>
            <a:r>
              <a:rPr lang="zh-CN" altLang="en-US" sz="1800" dirty="0"/>
              <a:t>路解码器每个周期可以处理两个线程。从提取缓冲区中，</a:t>
            </a:r>
            <a:r>
              <a:rPr lang="en-US" altLang="zh-CN" sz="1800" dirty="0"/>
              <a:t>Core </a:t>
            </a:r>
            <a:r>
              <a:rPr lang="zh-CN" altLang="en-US" sz="1800" dirty="0"/>
              <a:t>中解码器每个周期可以处理两个线程的</a:t>
            </a:r>
            <a:r>
              <a:rPr lang="en-US" altLang="zh-CN" sz="1800" dirty="0"/>
              <a:t>8</a:t>
            </a:r>
            <a:r>
              <a:rPr lang="zh-CN" altLang="en-US" sz="1800" dirty="0"/>
              <a:t>条指令。</a:t>
            </a:r>
            <a:endParaRPr lang="en-US" altLang="zh-CN" sz="1800" dirty="0"/>
          </a:p>
          <a:p>
            <a:pPr>
              <a:spcAft>
                <a:spcPts val="1000"/>
              </a:spcAft>
            </a:pPr>
            <a:r>
              <a:rPr lang="en-US" altLang="zh-CN" sz="1800" dirty="0"/>
              <a:t>DOJO </a:t>
            </a:r>
            <a:r>
              <a:rPr lang="zh-CN" altLang="en-US" sz="1800" dirty="0"/>
              <a:t>将解码器分成两个，并选择两个线程在每个循环中为其提供数据，会减少所采用分支的解码吞吐量损失。在解码时，某些指令（</a:t>
            </a:r>
            <a:r>
              <a:rPr lang="en-US" altLang="zh-CN" sz="1800" dirty="0"/>
              <a:t>branches, predicated operations</a:t>
            </a:r>
            <a:r>
              <a:rPr lang="zh-CN" altLang="en-US" sz="1800" dirty="0"/>
              <a:t>等）可以在前端执行并从</a:t>
            </a:r>
            <a:r>
              <a:rPr lang="en-US" altLang="zh-CN" sz="1800" dirty="0"/>
              <a:t>pipeline</a:t>
            </a:r>
            <a:r>
              <a:rPr lang="zh-CN" altLang="en-US" sz="1800" dirty="0"/>
              <a:t>中删除。</a:t>
            </a:r>
          </a:p>
        </p:txBody>
      </p:sp>
      <p:sp>
        <p:nvSpPr>
          <p:cNvPr id="5" name="矩形 4">
            <a:extLst>
              <a:ext uri="{FF2B5EF4-FFF2-40B4-BE49-F238E27FC236}">
                <a16:creationId xmlns:a16="http://schemas.microsoft.com/office/drawing/2014/main" id="{CFC2E849-6B7B-E545-A24E-78AD36275BD3}"/>
              </a:ext>
            </a:extLst>
          </p:cNvPr>
          <p:cNvSpPr/>
          <p:nvPr/>
        </p:nvSpPr>
        <p:spPr>
          <a:xfrm>
            <a:off x="6458421" y="1052736"/>
            <a:ext cx="2664296" cy="2232248"/>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959495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B1B9E9B-7546-014A-AEFA-987EE527FFC4}"/>
              </a:ext>
            </a:extLst>
          </p:cNvPr>
          <p:cNvSpPr>
            <a:spLocks noGrp="1"/>
          </p:cNvSpPr>
          <p:nvPr>
            <p:ph type="title"/>
          </p:nvPr>
        </p:nvSpPr>
        <p:spPr/>
        <p:txBody>
          <a:bodyPr/>
          <a:lstStyle/>
          <a:p>
            <a:r>
              <a:rPr lang="zh-CN" altLang="en-US" dirty="0"/>
              <a:t>前端模块</a:t>
            </a:r>
          </a:p>
        </p:txBody>
      </p:sp>
      <p:sp>
        <p:nvSpPr>
          <p:cNvPr id="3" name="内容占位符 2">
            <a:extLst>
              <a:ext uri="{FF2B5EF4-FFF2-40B4-BE49-F238E27FC236}">
                <a16:creationId xmlns:a16="http://schemas.microsoft.com/office/drawing/2014/main" id="{7EBFE152-D742-104F-80B4-A65120C362CC}"/>
              </a:ext>
            </a:extLst>
          </p:cNvPr>
          <p:cNvSpPr>
            <a:spLocks noGrp="1"/>
          </p:cNvSpPr>
          <p:nvPr>
            <p:ph sz="half" idx="1"/>
          </p:nvPr>
        </p:nvSpPr>
        <p:spPr>
          <a:xfrm>
            <a:off x="623635" y="1351536"/>
            <a:ext cx="3890569" cy="5042918"/>
          </a:xfrm>
        </p:spPr>
        <p:txBody>
          <a:bodyPr anchor="ctr"/>
          <a:lstStyle/>
          <a:p>
            <a:r>
              <a:rPr lang="zh-CN" altLang="en-US" sz="1800" b="1" dirty="0"/>
              <a:t>分支预测</a:t>
            </a:r>
            <a:r>
              <a:rPr lang="zh-CN" altLang="en-US" sz="1800" dirty="0"/>
              <a:t>：</a:t>
            </a:r>
            <a:r>
              <a:rPr lang="en-US" altLang="zh-CN" sz="1800" dirty="0"/>
              <a:t>DOJO</a:t>
            </a:r>
            <a:r>
              <a:rPr lang="zh-CN" altLang="en-US" sz="1800" dirty="0"/>
              <a:t> </a:t>
            </a:r>
            <a:r>
              <a:rPr lang="en-US" altLang="zh-CN" sz="1800" dirty="0"/>
              <a:t>Core</a:t>
            </a:r>
            <a:r>
              <a:rPr lang="zh-CN" altLang="en-US" sz="1800" dirty="0"/>
              <a:t> 核心没有 </a:t>
            </a:r>
            <a:r>
              <a:rPr lang="en-US" altLang="zh-CN" sz="1800" dirty="0"/>
              <a:t>SIMT</a:t>
            </a:r>
            <a:r>
              <a:rPr lang="zh-CN" altLang="en-US" sz="1800" dirty="0"/>
              <a:t> 堆栈核心来进行多线程分支任务的分配，通过 </a:t>
            </a:r>
            <a:r>
              <a:rPr lang="en-US" altLang="zh-CN" sz="1800" dirty="0"/>
              <a:t>BTB</a:t>
            </a:r>
            <a:r>
              <a:rPr lang="zh-CN" altLang="en-US" sz="1800" dirty="0"/>
              <a:t>（分支目标缓冲区）可以进行简单分支预测来提升性能。</a:t>
            </a:r>
            <a:endParaRPr lang="en-US" altLang="zh-CN" sz="1800" dirty="0"/>
          </a:p>
          <a:p>
            <a:r>
              <a:rPr lang="en-US" altLang="zh-CN" sz="1800" dirty="0"/>
              <a:t>BTB</a:t>
            </a:r>
            <a:r>
              <a:rPr lang="zh-CN" altLang="en-US" sz="1800" dirty="0"/>
              <a:t> 将分支成功的分支指令地址和分支目标地址都放到一个缓冲区中保存起来，缓冲区以分支指令地址作为标识。通过预测分支的路径和缓存分支使用的信息来减少流水线处理器中分支的性能损失。</a:t>
            </a:r>
          </a:p>
        </p:txBody>
      </p:sp>
      <p:pic>
        <p:nvPicPr>
          <p:cNvPr id="5" name="图片 4">
            <a:extLst>
              <a:ext uri="{FF2B5EF4-FFF2-40B4-BE49-F238E27FC236}">
                <a16:creationId xmlns:a16="http://schemas.microsoft.com/office/drawing/2014/main" id="{FAD090A3-8390-C84B-A716-9B39B5F834FA}"/>
              </a:ext>
            </a:extLst>
          </p:cNvPr>
          <p:cNvPicPr>
            <a:picLocks noChangeAspect="1"/>
          </p:cNvPicPr>
          <p:nvPr/>
        </p:nvPicPr>
        <p:blipFill>
          <a:blip r:embed="rId2"/>
          <a:stretch>
            <a:fillRect/>
          </a:stretch>
        </p:blipFill>
        <p:spPr>
          <a:xfrm>
            <a:off x="4730229" y="1025894"/>
            <a:ext cx="6973726" cy="5359230"/>
          </a:xfrm>
          <a:prstGeom prst="rect">
            <a:avLst/>
          </a:prstGeom>
        </p:spPr>
      </p:pic>
      <p:sp>
        <p:nvSpPr>
          <p:cNvPr id="6" name="矩形 5">
            <a:extLst>
              <a:ext uri="{FF2B5EF4-FFF2-40B4-BE49-F238E27FC236}">
                <a16:creationId xmlns:a16="http://schemas.microsoft.com/office/drawing/2014/main" id="{C20196A9-FC6D-5047-BB26-DCF56B24C624}"/>
              </a:ext>
            </a:extLst>
          </p:cNvPr>
          <p:cNvSpPr/>
          <p:nvPr/>
        </p:nvSpPr>
        <p:spPr>
          <a:xfrm>
            <a:off x="8147262" y="1052736"/>
            <a:ext cx="1263487" cy="307777"/>
          </a:xfrm>
          <a:prstGeom prst="rect">
            <a:avLst/>
          </a:prstGeom>
          <a:solidFill>
            <a:srgbClr val="FFFF00">
              <a:alpha val="40000"/>
            </a:srgbClr>
          </a:solidFill>
        </p:spPr>
        <p:txBody>
          <a:bodyPr wrap="none">
            <a:spAutoFit/>
          </a:bodyPr>
          <a:lstStyle/>
          <a:p>
            <a:r>
              <a:rPr lang="en-US" altLang="zh-CN" sz="1400" u="sng" dirty="0">
                <a:latin typeface="Gill Sans MT" panose="020B0502020104020203" pitchFamily="34" charset="0"/>
                <a:ea typeface="Microsoft YaHei" panose="020B0503020204020204" pitchFamily="34" charset="-122"/>
              </a:rPr>
              <a:t>BTB</a:t>
            </a:r>
            <a:r>
              <a:rPr lang="zh-CN" altLang="en-US" sz="1400" u="sng" dirty="0">
                <a:latin typeface="Gill Sans MT" panose="020B0502020104020203" pitchFamily="34" charset="0"/>
                <a:ea typeface="Microsoft YaHei" panose="020B0503020204020204" pitchFamily="34" charset="-122"/>
              </a:rPr>
              <a:t> 分支预测</a:t>
            </a:r>
          </a:p>
        </p:txBody>
      </p:sp>
      <p:sp>
        <p:nvSpPr>
          <p:cNvPr id="7" name="矩形 6">
            <a:extLst>
              <a:ext uri="{FF2B5EF4-FFF2-40B4-BE49-F238E27FC236}">
                <a16:creationId xmlns:a16="http://schemas.microsoft.com/office/drawing/2014/main" id="{D1711717-3AE3-2645-9274-E0B9AEBAADFF}"/>
              </a:ext>
            </a:extLst>
          </p:cNvPr>
          <p:cNvSpPr/>
          <p:nvPr/>
        </p:nvSpPr>
        <p:spPr>
          <a:xfrm>
            <a:off x="8391438" y="1922861"/>
            <a:ext cx="1130438" cy="307777"/>
          </a:xfrm>
          <a:prstGeom prst="rect">
            <a:avLst/>
          </a:prstGeom>
          <a:solidFill>
            <a:srgbClr val="FFFF00">
              <a:alpha val="40000"/>
            </a:srgbClr>
          </a:solidFill>
        </p:spPr>
        <p:txBody>
          <a:bodyPr wrap="none">
            <a:spAutoFit/>
          </a:bodyPr>
          <a:lstStyle/>
          <a:p>
            <a:r>
              <a:rPr lang="en-US" altLang="zh-CN" sz="1400" u="sng" dirty="0">
                <a:latin typeface="Gill Sans MT" panose="020B0502020104020203" pitchFamily="34" charset="0"/>
                <a:ea typeface="Microsoft YaHei" panose="020B0503020204020204" pitchFamily="34" charset="-122"/>
              </a:rPr>
              <a:t>L1</a:t>
            </a:r>
            <a:r>
              <a:rPr lang="zh-CN" altLang="en-US" sz="1400" u="sng" dirty="0">
                <a:latin typeface="Gill Sans MT" panose="020B0502020104020203" pitchFamily="34" charset="0"/>
                <a:ea typeface="Microsoft YaHei" panose="020B0503020204020204" pitchFamily="34" charset="-122"/>
              </a:rPr>
              <a:t> 指令缓存</a:t>
            </a:r>
          </a:p>
        </p:txBody>
      </p:sp>
      <p:sp>
        <p:nvSpPr>
          <p:cNvPr id="8" name="矩形 7">
            <a:extLst>
              <a:ext uri="{FF2B5EF4-FFF2-40B4-BE49-F238E27FC236}">
                <a16:creationId xmlns:a16="http://schemas.microsoft.com/office/drawing/2014/main" id="{271255C1-B8FA-1444-A97F-89B1A7F689AF}"/>
              </a:ext>
            </a:extLst>
          </p:cNvPr>
          <p:cNvSpPr/>
          <p:nvPr/>
        </p:nvSpPr>
        <p:spPr>
          <a:xfrm>
            <a:off x="8382649" y="2420888"/>
            <a:ext cx="1172116" cy="307777"/>
          </a:xfrm>
          <a:prstGeom prst="rect">
            <a:avLst/>
          </a:prstGeom>
          <a:solidFill>
            <a:srgbClr val="FFFF00">
              <a:alpha val="40000"/>
            </a:srgbClr>
          </a:solidFill>
        </p:spPr>
        <p:txBody>
          <a:bodyPr wrap="none">
            <a:spAutoFit/>
          </a:bodyPr>
          <a:lstStyle/>
          <a:p>
            <a:r>
              <a:rPr lang="en-US" altLang="zh-CN" sz="1400" u="sng" dirty="0">
                <a:latin typeface="Gill Sans MT" panose="020B0502020104020203" pitchFamily="34" charset="0"/>
                <a:ea typeface="Microsoft YaHei" panose="020B0503020204020204" pitchFamily="34" charset="-122"/>
              </a:rPr>
              <a:t>4</a:t>
            </a:r>
            <a:r>
              <a:rPr lang="zh-CN" altLang="en-US" sz="1400" u="sng" dirty="0">
                <a:latin typeface="Gill Sans MT" panose="020B0502020104020203" pitchFamily="34" charset="0"/>
                <a:ea typeface="Microsoft YaHei" panose="020B0503020204020204" pitchFamily="34" charset="-122"/>
              </a:rPr>
              <a:t>路取值缓存</a:t>
            </a:r>
          </a:p>
        </p:txBody>
      </p:sp>
      <p:sp>
        <p:nvSpPr>
          <p:cNvPr id="9" name="矩形 8">
            <a:extLst>
              <a:ext uri="{FF2B5EF4-FFF2-40B4-BE49-F238E27FC236}">
                <a16:creationId xmlns:a16="http://schemas.microsoft.com/office/drawing/2014/main" id="{90C4956E-B1AE-FD4F-BFDF-5D8DFF59294E}"/>
              </a:ext>
            </a:extLst>
          </p:cNvPr>
          <p:cNvSpPr/>
          <p:nvPr/>
        </p:nvSpPr>
        <p:spPr>
          <a:xfrm>
            <a:off x="8391438" y="2827187"/>
            <a:ext cx="821059" cy="307777"/>
          </a:xfrm>
          <a:prstGeom prst="rect">
            <a:avLst/>
          </a:prstGeom>
          <a:solidFill>
            <a:srgbClr val="FFFF00">
              <a:alpha val="40000"/>
            </a:srgbClr>
          </a:solidFill>
        </p:spPr>
        <p:txBody>
          <a:bodyPr wrap="none">
            <a:spAutoFit/>
          </a:bodyPr>
          <a:lstStyle/>
          <a:p>
            <a:r>
              <a:rPr lang="en-US" altLang="zh-CN" sz="1400" u="sng" dirty="0">
                <a:latin typeface="Gill Sans MT" panose="020B0502020104020203" pitchFamily="34" charset="0"/>
                <a:ea typeface="Microsoft YaHei" panose="020B0503020204020204" pitchFamily="34" charset="-122"/>
              </a:rPr>
              <a:t>2</a:t>
            </a:r>
            <a:r>
              <a:rPr lang="zh-CN" altLang="en-US" sz="1400" u="sng" dirty="0">
                <a:latin typeface="Gill Sans MT" panose="020B0502020104020203" pitchFamily="34" charset="0"/>
                <a:ea typeface="Microsoft YaHei" panose="020B0503020204020204" pitchFamily="34" charset="-122"/>
              </a:rPr>
              <a:t>路译码</a:t>
            </a:r>
          </a:p>
        </p:txBody>
      </p:sp>
      <p:sp>
        <p:nvSpPr>
          <p:cNvPr id="10" name="矩形 9">
            <a:extLst>
              <a:ext uri="{FF2B5EF4-FFF2-40B4-BE49-F238E27FC236}">
                <a16:creationId xmlns:a16="http://schemas.microsoft.com/office/drawing/2014/main" id="{9005821C-2D6E-FF48-9248-010095C76F1B}"/>
              </a:ext>
            </a:extLst>
          </p:cNvPr>
          <p:cNvSpPr/>
          <p:nvPr/>
        </p:nvSpPr>
        <p:spPr>
          <a:xfrm>
            <a:off x="6458421" y="4869160"/>
            <a:ext cx="1261884" cy="307777"/>
          </a:xfrm>
          <a:prstGeom prst="rect">
            <a:avLst/>
          </a:prstGeom>
          <a:solidFill>
            <a:srgbClr val="FFFF00">
              <a:alpha val="40000"/>
            </a:srgbClr>
          </a:solidFill>
        </p:spPr>
        <p:txBody>
          <a:bodyPr wrap="none">
            <a:spAutoFit/>
          </a:bodyPr>
          <a:lstStyle/>
          <a:p>
            <a:r>
              <a:rPr lang="zh-CN" altLang="en-US" sz="1400" u="sng" dirty="0">
                <a:latin typeface="Gill Sans MT" panose="020B0502020104020203" pitchFamily="34" charset="0"/>
                <a:ea typeface="Microsoft YaHei" panose="020B0503020204020204" pitchFamily="34" charset="-122"/>
              </a:rPr>
              <a:t>地址生成单元</a:t>
            </a:r>
          </a:p>
        </p:txBody>
      </p:sp>
      <p:sp>
        <p:nvSpPr>
          <p:cNvPr id="11" name="矩形 10">
            <a:extLst>
              <a:ext uri="{FF2B5EF4-FFF2-40B4-BE49-F238E27FC236}">
                <a16:creationId xmlns:a16="http://schemas.microsoft.com/office/drawing/2014/main" id="{6E8AEF05-E1B5-7D48-9DF6-9AEA88D0F23B}"/>
              </a:ext>
            </a:extLst>
          </p:cNvPr>
          <p:cNvSpPr/>
          <p:nvPr/>
        </p:nvSpPr>
        <p:spPr>
          <a:xfrm>
            <a:off x="7788825" y="4869025"/>
            <a:ext cx="1261884" cy="307777"/>
          </a:xfrm>
          <a:prstGeom prst="rect">
            <a:avLst/>
          </a:prstGeom>
          <a:solidFill>
            <a:srgbClr val="FFFF00">
              <a:alpha val="40000"/>
            </a:srgbClr>
          </a:solidFill>
        </p:spPr>
        <p:txBody>
          <a:bodyPr wrap="none">
            <a:spAutoFit/>
          </a:bodyPr>
          <a:lstStyle/>
          <a:p>
            <a:r>
              <a:rPr lang="zh-CN" altLang="en-US" sz="1400" u="sng" dirty="0">
                <a:latin typeface="Gill Sans MT" panose="020B0502020104020203" pitchFamily="34" charset="0"/>
                <a:ea typeface="Microsoft YaHei" panose="020B0503020204020204" pitchFamily="34" charset="-122"/>
              </a:rPr>
              <a:t>算术逻辑单元</a:t>
            </a:r>
          </a:p>
        </p:txBody>
      </p:sp>
      <p:sp>
        <p:nvSpPr>
          <p:cNvPr id="12" name="矩形 11">
            <a:extLst>
              <a:ext uri="{FF2B5EF4-FFF2-40B4-BE49-F238E27FC236}">
                <a16:creationId xmlns:a16="http://schemas.microsoft.com/office/drawing/2014/main" id="{691B2E80-5C92-CE49-A804-8783D209A75B}"/>
              </a:ext>
            </a:extLst>
          </p:cNvPr>
          <p:cNvSpPr/>
          <p:nvPr/>
        </p:nvSpPr>
        <p:spPr>
          <a:xfrm>
            <a:off x="5569628" y="2193733"/>
            <a:ext cx="1261884" cy="307777"/>
          </a:xfrm>
          <a:prstGeom prst="rect">
            <a:avLst/>
          </a:prstGeom>
          <a:solidFill>
            <a:srgbClr val="FFFF00">
              <a:alpha val="40000"/>
            </a:srgbClr>
          </a:solidFill>
        </p:spPr>
        <p:txBody>
          <a:bodyPr wrap="none">
            <a:spAutoFit/>
          </a:bodyPr>
          <a:lstStyle/>
          <a:p>
            <a:r>
              <a:rPr lang="zh-CN" altLang="en-US" sz="1400" u="sng" dirty="0">
                <a:latin typeface="Gill Sans MT" panose="020B0502020104020203" pitchFamily="34" charset="0"/>
                <a:ea typeface="Microsoft YaHei" panose="020B0503020204020204" pitchFamily="34" charset="-122"/>
              </a:rPr>
              <a:t>列表解析引擎</a:t>
            </a:r>
          </a:p>
        </p:txBody>
      </p:sp>
      <p:sp>
        <p:nvSpPr>
          <p:cNvPr id="13" name="矩形 12">
            <a:extLst>
              <a:ext uri="{FF2B5EF4-FFF2-40B4-BE49-F238E27FC236}">
                <a16:creationId xmlns:a16="http://schemas.microsoft.com/office/drawing/2014/main" id="{798174EB-2675-0141-8B0B-53218490C5BC}"/>
              </a:ext>
            </a:extLst>
          </p:cNvPr>
          <p:cNvSpPr/>
          <p:nvPr/>
        </p:nvSpPr>
        <p:spPr>
          <a:xfrm>
            <a:off x="5749164" y="5627142"/>
            <a:ext cx="902811" cy="307777"/>
          </a:xfrm>
          <a:prstGeom prst="rect">
            <a:avLst/>
          </a:prstGeom>
          <a:solidFill>
            <a:srgbClr val="FFFF00">
              <a:alpha val="40000"/>
            </a:srgbClr>
          </a:solidFill>
        </p:spPr>
        <p:txBody>
          <a:bodyPr wrap="none">
            <a:spAutoFit/>
          </a:bodyPr>
          <a:lstStyle/>
          <a:p>
            <a:r>
              <a:rPr lang="zh-CN" altLang="en-US" sz="1400" u="sng" dirty="0">
                <a:latin typeface="Gill Sans MT" panose="020B0502020104020203" pitchFamily="34" charset="0"/>
                <a:ea typeface="Microsoft YaHei" panose="020B0503020204020204" pitchFamily="34" charset="-122"/>
              </a:rPr>
              <a:t>收集引擎</a:t>
            </a:r>
          </a:p>
        </p:txBody>
      </p:sp>
      <p:sp>
        <p:nvSpPr>
          <p:cNvPr id="14" name="矩形 13">
            <a:extLst>
              <a:ext uri="{FF2B5EF4-FFF2-40B4-BE49-F238E27FC236}">
                <a16:creationId xmlns:a16="http://schemas.microsoft.com/office/drawing/2014/main" id="{2DA5C0F7-9162-E544-B29B-657494C62AA6}"/>
              </a:ext>
            </a:extLst>
          </p:cNvPr>
          <p:cNvSpPr/>
          <p:nvPr/>
        </p:nvSpPr>
        <p:spPr>
          <a:xfrm>
            <a:off x="10037612" y="2431119"/>
            <a:ext cx="957313" cy="307777"/>
          </a:xfrm>
          <a:prstGeom prst="rect">
            <a:avLst/>
          </a:prstGeom>
          <a:solidFill>
            <a:srgbClr val="FFFF00">
              <a:alpha val="40000"/>
            </a:srgbClr>
          </a:solidFill>
        </p:spPr>
        <p:txBody>
          <a:bodyPr wrap="none">
            <a:spAutoFit/>
          </a:bodyPr>
          <a:lstStyle/>
          <a:p>
            <a:r>
              <a:rPr lang="en-US" altLang="zh-CN" sz="1400" u="sng" dirty="0">
                <a:latin typeface="Gill Sans MT" panose="020B0502020104020203" pitchFamily="34" charset="0"/>
                <a:ea typeface="Microsoft YaHei" panose="020B0503020204020204" pitchFamily="34" charset="-122"/>
              </a:rPr>
              <a:t>NOC</a:t>
            </a:r>
            <a:r>
              <a:rPr lang="zh-CN" altLang="en-US" sz="1400" u="sng" dirty="0">
                <a:latin typeface="Gill Sans MT" panose="020B0502020104020203" pitchFamily="34" charset="0"/>
                <a:ea typeface="Microsoft YaHei" panose="020B0503020204020204" pitchFamily="34" charset="-122"/>
              </a:rPr>
              <a:t>路由</a:t>
            </a:r>
          </a:p>
        </p:txBody>
      </p:sp>
      <p:sp>
        <p:nvSpPr>
          <p:cNvPr id="15" name="矩形 14">
            <a:extLst>
              <a:ext uri="{FF2B5EF4-FFF2-40B4-BE49-F238E27FC236}">
                <a16:creationId xmlns:a16="http://schemas.microsoft.com/office/drawing/2014/main" id="{4FC9CE57-06D9-0240-9C38-55B77EF342C8}"/>
              </a:ext>
            </a:extLst>
          </p:cNvPr>
          <p:cNvSpPr/>
          <p:nvPr/>
        </p:nvSpPr>
        <p:spPr>
          <a:xfrm>
            <a:off x="8419767" y="3561966"/>
            <a:ext cx="902811" cy="307777"/>
          </a:xfrm>
          <a:prstGeom prst="rect">
            <a:avLst/>
          </a:prstGeom>
          <a:solidFill>
            <a:srgbClr val="FFFF00">
              <a:alpha val="40000"/>
            </a:srgbClr>
          </a:solidFill>
        </p:spPr>
        <p:txBody>
          <a:bodyPr wrap="none">
            <a:spAutoFit/>
          </a:bodyPr>
          <a:lstStyle/>
          <a:p>
            <a:r>
              <a:rPr lang="zh-CN" altLang="en-US" sz="1400" u="sng" dirty="0">
                <a:latin typeface="Gill Sans MT" panose="020B0502020104020203" pitchFamily="34" charset="0"/>
                <a:ea typeface="Microsoft YaHei" panose="020B0503020204020204" pitchFamily="34" charset="-122"/>
              </a:rPr>
              <a:t>线程调度</a:t>
            </a:r>
          </a:p>
        </p:txBody>
      </p:sp>
    </p:spTree>
    <p:extLst>
      <p:ext uri="{BB962C8B-B14F-4D97-AF65-F5344CB8AC3E}">
        <p14:creationId xmlns:p14="http://schemas.microsoft.com/office/powerpoint/2010/main" val="3048334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6F022F8-07A5-0941-A572-6424AF4D99CF}"/>
              </a:ext>
            </a:extLst>
          </p:cNvPr>
          <p:cNvSpPr>
            <a:spLocks noGrp="1"/>
          </p:cNvSpPr>
          <p:nvPr>
            <p:ph type="title"/>
          </p:nvPr>
        </p:nvSpPr>
        <p:spPr/>
        <p:txBody>
          <a:bodyPr/>
          <a:lstStyle/>
          <a:p>
            <a:r>
              <a:rPr lang="zh-CN" altLang="en-US" dirty="0"/>
              <a:t>前端模块</a:t>
            </a:r>
          </a:p>
        </p:txBody>
      </p:sp>
      <p:sp>
        <p:nvSpPr>
          <p:cNvPr id="3" name="内容占位符 2">
            <a:extLst>
              <a:ext uri="{FF2B5EF4-FFF2-40B4-BE49-F238E27FC236}">
                <a16:creationId xmlns:a16="http://schemas.microsoft.com/office/drawing/2014/main" id="{7EBFE152-D742-104F-80B4-A65120C362CC}"/>
              </a:ext>
            </a:extLst>
          </p:cNvPr>
          <p:cNvSpPr>
            <a:spLocks noGrp="1"/>
          </p:cNvSpPr>
          <p:nvPr>
            <p:ph sz="half" idx="1"/>
          </p:nvPr>
        </p:nvSpPr>
        <p:spPr>
          <a:xfrm>
            <a:off x="623636" y="1124744"/>
            <a:ext cx="3962577" cy="5269710"/>
          </a:xfrm>
        </p:spPr>
        <p:txBody>
          <a:bodyPr anchor="ctr"/>
          <a:lstStyle/>
          <a:p>
            <a:pPr latinLnBrk="1"/>
            <a:r>
              <a:rPr lang="zh-CN" altLang="en-US" sz="1800" b="1" dirty="0">
                <a:solidFill>
                  <a:schemeClr val="tx1"/>
                </a:solidFill>
              </a:rPr>
              <a:t>指令缓存</a:t>
            </a:r>
            <a:r>
              <a:rPr lang="zh-CN" altLang="en-US" sz="1800" dirty="0">
                <a:solidFill>
                  <a:schemeClr val="tx1"/>
                </a:solidFill>
              </a:rPr>
              <a:t>：</a:t>
            </a:r>
            <a:r>
              <a:rPr lang="en-US" altLang="zh-CN" sz="1800" dirty="0"/>
              <a:t>L1</a:t>
            </a:r>
            <a:r>
              <a:rPr lang="zh-CN" altLang="en-US" sz="1800" dirty="0"/>
              <a:t>指令缓存直接与 </a:t>
            </a:r>
            <a:r>
              <a:rPr lang="en-US" altLang="zh-CN" sz="1800" dirty="0"/>
              <a:t>Core</a:t>
            </a:r>
            <a:r>
              <a:rPr lang="zh-CN" altLang="en-US" sz="1800" dirty="0"/>
              <a:t> 中 </a:t>
            </a:r>
            <a:r>
              <a:rPr lang="en-US" altLang="zh-CN" sz="1800" dirty="0"/>
              <a:t>SRAM</a:t>
            </a:r>
            <a:r>
              <a:rPr lang="zh-CN" altLang="en-US" sz="1800" dirty="0"/>
              <a:t> 相连获取计算指令。</a:t>
            </a:r>
          </a:p>
          <a:p>
            <a:pPr latinLnBrk="1"/>
            <a:r>
              <a:rPr lang="zh-CN" altLang="en-US" sz="1800" b="1" dirty="0"/>
              <a:t>取指</a:t>
            </a:r>
            <a:r>
              <a:rPr lang="zh-CN" altLang="en-US" sz="1800" dirty="0"/>
              <a:t>：每个 </a:t>
            </a:r>
            <a:r>
              <a:rPr lang="en-US" altLang="zh-CN" sz="1800" dirty="0"/>
              <a:t>Core</a:t>
            </a:r>
            <a:r>
              <a:rPr lang="zh-CN" altLang="en-US" sz="1800" dirty="0"/>
              <a:t> 具有 </a:t>
            </a:r>
            <a:r>
              <a:rPr lang="en-US" altLang="zh-CN" sz="1800" dirty="0"/>
              <a:t>32 B </a:t>
            </a:r>
            <a:r>
              <a:rPr lang="zh-CN" altLang="en-US" sz="1800" dirty="0"/>
              <a:t>取指窗口，最多可容纳 </a:t>
            </a:r>
            <a:r>
              <a:rPr lang="en-US" altLang="zh-CN" sz="1800" dirty="0"/>
              <a:t>8 </a:t>
            </a:r>
            <a:r>
              <a:rPr lang="zh-CN" altLang="en-US" sz="1800" dirty="0"/>
              <a:t>条指令。</a:t>
            </a:r>
          </a:p>
          <a:p>
            <a:pPr latinLnBrk="1"/>
            <a:r>
              <a:rPr lang="zh-CN" altLang="en-US" sz="1800" b="1" dirty="0"/>
              <a:t>译码</a:t>
            </a:r>
            <a:r>
              <a:rPr lang="zh-CN" altLang="en-US" sz="1800" dirty="0"/>
              <a:t>：从取指缓冲获取指令并译码，并根据每条指令要求分配必要的执行资源。</a:t>
            </a:r>
          </a:p>
          <a:p>
            <a:pPr latinLnBrk="1"/>
            <a:r>
              <a:rPr lang="zh-CN" altLang="en-US" sz="1800" b="1" dirty="0"/>
              <a:t>线程调度</a:t>
            </a:r>
            <a:r>
              <a:rPr lang="zh-CN" altLang="en-US" sz="1800" dirty="0"/>
              <a:t>：分为向量和标量的调度器（</a:t>
            </a:r>
            <a:r>
              <a:rPr lang="en-US" altLang="zh-CN" sz="1800" dirty="0"/>
              <a:t>Scheduler</a:t>
            </a:r>
            <a:r>
              <a:rPr lang="zh-CN" altLang="en-US" sz="1800" dirty="0"/>
              <a:t>）和寄存器堆（</a:t>
            </a:r>
            <a:r>
              <a:rPr lang="en-US" altLang="zh-CN" sz="1800" dirty="0"/>
              <a:t>Register File</a:t>
            </a:r>
            <a:r>
              <a:rPr lang="zh-CN" altLang="en-US" sz="1800" dirty="0"/>
              <a:t>）。</a:t>
            </a:r>
            <a:endParaRPr kumimoji="1" lang="zh-CN" altLang="en-US" sz="1800" dirty="0"/>
          </a:p>
        </p:txBody>
      </p:sp>
      <p:pic>
        <p:nvPicPr>
          <p:cNvPr id="6" name="图片 5">
            <a:extLst>
              <a:ext uri="{FF2B5EF4-FFF2-40B4-BE49-F238E27FC236}">
                <a16:creationId xmlns:a16="http://schemas.microsoft.com/office/drawing/2014/main" id="{E2481670-B78D-384A-80AE-E0FB751ECA20}"/>
              </a:ext>
            </a:extLst>
          </p:cNvPr>
          <p:cNvPicPr>
            <a:picLocks noChangeAspect="1"/>
          </p:cNvPicPr>
          <p:nvPr/>
        </p:nvPicPr>
        <p:blipFill>
          <a:blip r:embed="rId2"/>
          <a:stretch>
            <a:fillRect/>
          </a:stretch>
        </p:blipFill>
        <p:spPr>
          <a:xfrm>
            <a:off x="4730229" y="1025894"/>
            <a:ext cx="6973726" cy="5359230"/>
          </a:xfrm>
          <a:prstGeom prst="rect">
            <a:avLst/>
          </a:prstGeom>
        </p:spPr>
      </p:pic>
      <p:sp>
        <p:nvSpPr>
          <p:cNvPr id="7" name="矩形 6">
            <a:extLst>
              <a:ext uri="{FF2B5EF4-FFF2-40B4-BE49-F238E27FC236}">
                <a16:creationId xmlns:a16="http://schemas.microsoft.com/office/drawing/2014/main" id="{F2F10AA8-BDAA-624B-9CFE-570426F7BE50}"/>
              </a:ext>
            </a:extLst>
          </p:cNvPr>
          <p:cNvSpPr/>
          <p:nvPr/>
        </p:nvSpPr>
        <p:spPr>
          <a:xfrm>
            <a:off x="8147262" y="1052736"/>
            <a:ext cx="1263487" cy="307777"/>
          </a:xfrm>
          <a:prstGeom prst="rect">
            <a:avLst/>
          </a:prstGeom>
          <a:solidFill>
            <a:srgbClr val="FFFF00">
              <a:alpha val="40000"/>
            </a:srgbClr>
          </a:solidFill>
        </p:spPr>
        <p:txBody>
          <a:bodyPr wrap="none">
            <a:spAutoFit/>
          </a:bodyPr>
          <a:lstStyle/>
          <a:p>
            <a:r>
              <a:rPr lang="en-US" altLang="zh-CN" sz="1400" u="sng" dirty="0">
                <a:latin typeface="Gill Sans MT" panose="020B0502020104020203" pitchFamily="34" charset="0"/>
                <a:ea typeface="Microsoft YaHei" panose="020B0503020204020204" pitchFamily="34" charset="-122"/>
              </a:rPr>
              <a:t>BTB</a:t>
            </a:r>
            <a:r>
              <a:rPr lang="zh-CN" altLang="en-US" sz="1400" u="sng" dirty="0">
                <a:latin typeface="Gill Sans MT" panose="020B0502020104020203" pitchFamily="34" charset="0"/>
                <a:ea typeface="Microsoft YaHei" panose="020B0503020204020204" pitchFamily="34" charset="-122"/>
              </a:rPr>
              <a:t> 分支预测</a:t>
            </a:r>
          </a:p>
        </p:txBody>
      </p:sp>
      <p:sp>
        <p:nvSpPr>
          <p:cNvPr id="8" name="矩形 7">
            <a:extLst>
              <a:ext uri="{FF2B5EF4-FFF2-40B4-BE49-F238E27FC236}">
                <a16:creationId xmlns:a16="http://schemas.microsoft.com/office/drawing/2014/main" id="{84254F1D-ABBC-CE44-8EE4-75E55AE9C0B1}"/>
              </a:ext>
            </a:extLst>
          </p:cNvPr>
          <p:cNvSpPr/>
          <p:nvPr/>
        </p:nvSpPr>
        <p:spPr>
          <a:xfrm>
            <a:off x="8391438" y="1922861"/>
            <a:ext cx="1130438" cy="307777"/>
          </a:xfrm>
          <a:prstGeom prst="rect">
            <a:avLst/>
          </a:prstGeom>
          <a:solidFill>
            <a:srgbClr val="FFFF00">
              <a:alpha val="40000"/>
            </a:srgbClr>
          </a:solidFill>
        </p:spPr>
        <p:txBody>
          <a:bodyPr wrap="none">
            <a:spAutoFit/>
          </a:bodyPr>
          <a:lstStyle/>
          <a:p>
            <a:r>
              <a:rPr lang="en-US" altLang="zh-CN" sz="1400" u="sng" dirty="0">
                <a:latin typeface="Gill Sans MT" panose="020B0502020104020203" pitchFamily="34" charset="0"/>
                <a:ea typeface="Microsoft YaHei" panose="020B0503020204020204" pitchFamily="34" charset="-122"/>
              </a:rPr>
              <a:t>L1</a:t>
            </a:r>
            <a:r>
              <a:rPr lang="zh-CN" altLang="en-US" sz="1400" u="sng" dirty="0">
                <a:latin typeface="Gill Sans MT" panose="020B0502020104020203" pitchFamily="34" charset="0"/>
                <a:ea typeface="Microsoft YaHei" panose="020B0503020204020204" pitchFamily="34" charset="-122"/>
              </a:rPr>
              <a:t> 指令缓存</a:t>
            </a:r>
          </a:p>
        </p:txBody>
      </p:sp>
      <p:sp>
        <p:nvSpPr>
          <p:cNvPr id="9" name="矩形 8">
            <a:extLst>
              <a:ext uri="{FF2B5EF4-FFF2-40B4-BE49-F238E27FC236}">
                <a16:creationId xmlns:a16="http://schemas.microsoft.com/office/drawing/2014/main" id="{5B45B280-5373-EF4F-96A9-E5B64927C6A4}"/>
              </a:ext>
            </a:extLst>
          </p:cNvPr>
          <p:cNvSpPr/>
          <p:nvPr/>
        </p:nvSpPr>
        <p:spPr>
          <a:xfrm>
            <a:off x="8382649" y="2420888"/>
            <a:ext cx="1172116" cy="307777"/>
          </a:xfrm>
          <a:prstGeom prst="rect">
            <a:avLst/>
          </a:prstGeom>
          <a:solidFill>
            <a:srgbClr val="FFFF00">
              <a:alpha val="40000"/>
            </a:srgbClr>
          </a:solidFill>
        </p:spPr>
        <p:txBody>
          <a:bodyPr wrap="none">
            <a:spAutoFit/>
          </a:bodyPr>
          <a:lstStyle/>
          <a:p>
            <a:r>
              <a:rPr lang="en-US" altLang="zh-CN" sz="1400" u="sng" dirty="0">
                <a:latin typeface="Gill Sans MT" panose="020B0502020104020203" pitchFamily="34" charset="0"/>
                <a:ea typeface="Microsoft YaHei" panose="020B0503020204020204" pitchFamily="34" charset="-122"/>
              </a:rPr>
              <a:t>4</a:t>
            </a:r>
            <a:r>
              <a:rPr lang="zh-CN" altLang="en-US" sz="1400" u="sng" dirty="0">
                <a:latin typeface="Gill Sans MT" panose="020B0502020104020203" pitchFamily="34" charset="0"/>
                <a:ea typeface="Microsoft YaHei" panose="020B0503020204020204" pitchFamily="34" charset="-122"/>
              </a:rPr>
              <a:t>路取值缓存</a:t>
            </a:r>
          </a:p>
        </p:txBody>
      </p:sp>
      <p:sp>
        <p:nvSpPr>
          <p:cNvPr id="10" name="矩形 9">
            <a:extLst>
              <a:ext uri="{FF2B5EF4-FFF2-40B4-BE49-F238E27FC236}">
                <a16:creationId xmlns:a16="http://schemas.microsoft.com/office/drawing/2014/main" id="{ACF18660-1D43-BA4A-8CBC-A3471F3E9C17}"/>
              </a:ext>
            </a:extLst>
          </p:cNvPr>
          <p:cNvSpPr/>
          <p:nvPr/>
        </p:nvSpPr>
        <p:spPr>
          <a:xfrm>
            <a:off x="8391438" y="2827187"/>
            <a:ext cx="821059" cy="307777"/>
          </a:xfrm>
          <a:prstGeom prst="rect">
            <a:avLst/>
          </a:prstGeom>
          <a:solidFill>
            <a:srgbClr val="FFFF00">
              <a:alpha val="40000"/>
            </a:srgbClr>
          </a:solidFill>
        </p:spPr>
        <p:txBody>
          <a:bodyPr wrap="none">
            <a:spAutoFit/>
          </a:bodyPr>
          <a:lstStyle/>
          <a:p>
            <a:r>
              <a:rPr lang="en-US" altLang="zh-CN" sz="1400" u="sng" dirty="0">
                <a:latin typeface="Gill Sans MT" panose="020B0502020104020203" pitchFamily="34" charset="0"/>
                <a:ea typeface="Microsoft YaHei" panose="020B0503020204020204" pitchFamily="34" charset="-122"/>
              </a:rPr>
              <a:t>2</a:t>
            </a:r>
            <a:r>
              <a:rPr lang="zh-CN" altLang="en-US" sz="1400" u="sng" dirty="0">
                <a:latin typeface="Gill Sans MT" panose="020B0502020104020203" pitchFamily="34" charset="0"/>
                <a:ea typeface="Microsoft YaHei" panose="020B0503020204020204" pitchFamily="34" charset="-122"/>
              </a:rPr>
              <a:t>路译码</a:t>
            </a:r>
          </a:p>
        </p:txBody>
      </p:sp>
      <p:sp>
        <p:nvSpPr>
          <p:cNvPr id="11" name="矩形 10">
            <a:extLst>
              <a:ext uri="{FF2B5EF4-FFF2-40B4-BE49-F238E27FC236}">
                <a16:creationId xmlns:a16="http://schemas.microsoft.com/office/drawing/2014/main" id="{343FE42D-60DA-624D-AAAB-E39D927B57F7}"/>
              </a:ext>
            </a:extLst>
          </p:cNvPr>
          <p:cNvSpPr/>
          <p:nvPr/>
        </p:nvSpPr>
        <p:spPr>
          <a:xfrm>
            <a:off x="6458421" y="4869160"/>
            <a:ext cx="1261884" cy="307777"/>
          </a:xfrm>
          <a:prstGeom prst="rect">
            <a:avLst/>
          </a:prstGeom>
          <a:solidFill>
            <a:srgbClr val="FFFF00">
              <a:alpha val="40000"/>
            </a:srgbClr>
          </a:solidFill>
        </p:spPr>
        <p:txBody>
          <a:bodyPr wrap="none">
            <a:spAutoFit/>
          </a:bodyPr>
          <a:lstStyle/>
          <a:p>
            <a:r>
              <a:rPr lang="zh-CN" altLang="en-US" sz="1400" u="sng" dirty="0">
                <a:latin typeface="Gill Sans MT" panose="020B0502020104020203" pitchFamily="34" charset="0"/>
                <a:ea typeface="Microsoft YaHei" panose="020B0503020204020204" pitchFamily="34" charset="-122"/>
              </a:rPr>
              <a:t>地址生成单元</a:t>
            </a:r>
          </a:p>
        </p:txBody>
      </p:sp>
      <p:sp>
        <p:nvSpPr>
          <p:cNvPr id="12" name="矩形 11">
            <a:extLst>
              <a:ext uri="{FF2B5EF4-FFF2-40B4-BE49-F238E27FC236}">
                <a16:creationId xmlns:a16="http://schemas.microsoft.com/office/drawing/2014/main" id="{397F75B2-FB69-D846-A27F-4821BCA62F9F}"/>
              </a:ext>
            </a:extLst>
          </p:cNvPr>
          <p:cNvSpPr/>
          <p:nvPr/>
        </p:nvSpPr>
        <p:spPr>
          <a:xfrm>
            <a:off x="7788825" y="4869025"/>
            <a:ext cx="1261884" cy="307777"/>
          </a:xfrm>
          <a:prstGeom prst="rect">
            <a:avLst/>
          </a:prstGeom>
          <a:solidFill>
            <a:srgbClr val="FFFF00">
              <a:alpha val="40000"/>
            </a:srgbClr>
          </a:solidFill>
        </p:spPr>
        <p:txBody>
          <a:bodyPr wrap="none">
            <a:spAutoFit/>
          </a:bodyPr>
          <a:lstStyle/>
          <a:p>
            <a:r>
              <a:rPr lang="zh-CN" altLang="en-US" sz="1400" u="sng" dirty="0">
                <a:latin typeface="Gill Sans MT" panose="020B0502020104020203" pitchFamily="34" charset="0"/>
                <a:ea typeface="Microsoft YaHei" panose="020B0503020204020204" pitchFamily="34" charset="-122"/>
              </a:rPr>
              <a:t>算术逻辑单元</a:t>
            </a:r>
          </a:p>
        </p:txBody>
      </p:sp>
      <p:sp>
        <p:nvSpPr>
          <p:cNvPr id="13" name="矩形 12">
            <a:extLst>
              <a:ext uri="{FF2B5EF4-FFF2-40B4-BE49-F238E27FC236}">
                <a16:creationId xmlns:a16="http://schemas.microsoft.com/office/drawing/2014/main" id="{E3272C3F-411C-0042-8070-BD223714AE7B}"/>
              </a:ext>
            </a:extLst>
          </p:cNvPr>
          <p:cNvSpPr/>
          <p:nvPr/>
        </p:nvSpPr>
        <p:spPr>
          <a:xfrm>
            <a:off x="5569628" y="2193733"/>
            <a:ext cx="1261884" cy="307777"/>
          </a:xfrm>
          <a:prstGeom prst="rect">
            <a:avLst/>
          </a:prstGeom>
          <a:solidFill>
            <a:srgbClr val="FFFF00">
              <a:alpha val="40000"/>
            </a:srgbClr>
          </a:solidFill>
        </p:spPr>
        <p:txBody>
          <a:bodyPr wrap="none">
            <a:spAutoFit/>
          </a:bodyPr>
          <a:lstStyle/>
          <a:p>
            <a:r>
              <a:rPr lang="zh-CN" altLang="en-US" sz="1400" u="sng" dirty="0">
                <a:latin typeface="Gill Sans MT" panose="020B0502020104020203" pitchFamily="34" charset="0"/>
                <a:ea typeface="Microsoft YaHei" panose="020B0503020204020204" pitchFamily="34" charset="-122"/>
              </a:rPr>
              <a:t>列表解析引擎</a:t>
            </a:r>
          </a:p>
        </p:txBody>
      </p:sp>
      <p:sp>
        <p:nvSpPr>
          <p:cNvPr id="14" name="矩形 13">
            <a:extLst>
              <a:ext uri="{FF2B5EF4-FFF2-40B4-BE49-F238E27FC236}">
                <a16:creationId xmlns:a16="http://schemas.microsoft.com/office/drawing/2014/main" id="{DBFFCF00-4EF8-2548-9E22-AE76CA8A1B41}"/>
              </a:ext>
            </a:extLst>
          </p:cNvPr>
          <p:cNvSpPr/>
          <p:nvPr/>
        </p:nvSpPr>
        <p:spPr>
          <a:xfrm>
            <a:off x="5749164" y="5627142"/>
            <a:ext cx="902811" cy="307777"/>
          </a:xfrm>
          <a:prstGeom prst="rect">
            <a:avLst/>
          </a:prstGeom>
          <a:solidFill>
            <a:srgbClr val="FFFF00">
              <a:alpha val="40000"/>
            </a:srgbClr>
          </a:solidFill>
        </p:spPr>
        <p:txBody>
          <a:bodyPr wrap="none">
            <a:spAutoFit/>
          </a:bodyPr>
          <a:lstStyle/>
          <a:p>
            <a:r>
              <a:rPr lang="zh-CN" altLang="en-US" sz="1400" u="sng" dirty="0">
                <a:latin typeface="Gill Sans MT" panose="020B0502020104020203" pitchFamily="34" charset="0"/>
                <a:ea typeface="Microsoft YaHei" panose="020B0503020204020204" pitchFamily="34" charset="-122"/>
              </a:rPr>
              <a:t>收集引擎</a:t>
            </a:r>
          </a:p>
        </p:txBody>
      </p:sp>
      <p:sp>
        <p:nvSpPr>
          <p:cNvPr id="15" name="矩形 14">
            <a:extLst>
              <a:ext uri="{FF2B5EF4-FFF2-40B4-BE49-F238E27FC236}">
                <a16:creationId xmlns:a16="http://schemas.microsoft.com/office/drawing/2014/main" id="{7B871F03-474B-E34F-AFF3-40A3FA831F4F}"/>
              </a:ext>
            </a:extLst>
          </p:cNvPr>
          <p:cNvSpPr/>
          <p:nvPr/>
        </p:nvSpPr>
        <p:spPr>
          <a:xfrm>
            <a:off x="10037612" y="2431119"/>
            <a:ext cx="957313" cy="307777"/>
          </a:xfrm>
          <a:prstGeom prst="rect">
            <a:avLst/>
          </a:prstGeom>
          <a:solidFill>
            <a:srgbClr val="FFFF00">
              <a:alpha val="40000"/>
            </a:srgbClr>
          </a:solidFill>
        </p:spPr>
        <p:txBody>
          <a:bodyPr wrap="none">
            <a:spAutoFit/>
          </a:bodyPr>
          <a:lstStyle/>
          <a:p>
            <a:r>
              <a:rPr lang="en-US" altLang="zh-CN" sz="1400" u="sng" dirty="0">
                <a:latin typeface="Gill Sans MT" panose="020B0502020104020203" pitchFamily="34" charset="0"/>
                <a:ea typeface="Microsoft YaHei" panose="020B0503020204020204" pitchFamily="34" charset="-122"/>
              </a:rPr>
              <a:t>NOC</a:t>
            </a:r>
            <a:r>
              <a:rPr lang="zh-CN" altLang="en-US" sz="1400" u="sng" dirty="0">
                <a:latin typeface="Gill Sans MT" panose="020B0502020104020203" pitchFamily="34" charset="0"/>
                <a:ea typeface="Microsoft YaHei" panose="020B0503020204020204" pitchFamily="34" charset="-122"/>
              </a:rPr>
              <a:t>路由</a:t>
            </a:r>
          </a:p>
        </p:txBody>
      </p:sp>
      <p:sp>
        <p:nvSpPr>
          <p:cNvPr id="16" name="矩形 15">
            <a:extLst>
              <a:ext uri="{FF2B5EF4-FFF2-40B4-BE49-F238E27FC236}">
                <a16:creationId xmlns:a16="http://schemas.microsoft.com/office/drawing/2014/main" id="{2A9EF5DE-4FBC-DA4F-9DDF-796A2FD6AC90}"/>
              </a:ext>
            </a:extLst>
          </p:cNvPr>
          <p:cNvSpPr/>
          <p:nvPr/>
        </p:nvSpPr>
        <p:spPr>
          <a:xfrm>
            <a:off x="8419767" y="3561966"/>
            <a:ext cx="1261884" cy="307777"/>
          </a:xfrm>
          <a:prstGeom prst="rect">
            <a:avLst/>
          </a:prstGeom>
          <a:solidFill>
            <a:srgbClr val="FFFF00">
              <a:alpha val="40000"/>
            </a:srgbClr>
          </a:solidFill>
        </p:spPr>
        <p:txBody>
          <a:bodyPr wrap="none">
            <a:spAutoFit/>
          </a:bodyPr>
          <a:lstStyle/>
          <a:p>
            <a:r>
              <a:rPr lang="zh-CN" altLang="en-US" sz="1400" u="sng" dirty="0">
                <a:latin typeface="Gill Sans MT" panose="020B0502020104020203" pitchFamily="34" charset="0"/>
                <a:ea typeface="Microsoft YaHei" panose="020B0503020204020204" pitchFamily="34" charset="-122"/>
              </a:rPr>
              <a:t>标量线程调度</a:t>
            </a:r>
          </a:p>
        </p:txBody>
      </p:sp>
      <p:sp>
        <p:nvSpPr>
          <p:cNvPr id="18" name="矩形 17">
            <a:extLst>
              <a:ext uri="{FF2B5EF4-FFF2-40B4-BE49-F238E27FC236}">
                <a16:creationId xmlns:a16="http://schemas.microsoft.com/office/drawing/2014/main" id="{CCFEC3AC-7D54-B147-A1F0-7EE44436598B}"/>
              </a:ext>
            </a:extLst>
          </p:cNvPr>
          <p:cNvSpPr/>
          <p:nvPr/>
        </p:nvSpPr>
        <p:spPr>
          <a:xfrm>
            <a:off x="10325225" y="4797152"/>
            <a:ext cx="1261884" cy="307777"/>
          </a:xfrm>
          <a:prstGeom prst="rect">
            <a:avLst/>
          </a:prstGeom>
          <a:solidFill>
            <a:srgbClr val="FFFF00">
              <a:alpha val="40000"/>
            </a:srgbClr>
          </a:solidFill>
        </p:spPr>
        <p:txBody>
          <a:bodyPr wrap="none">
            <a:spAutoFit/>
          </a:bodyPr>
          <a:lstStyle/>
          <a:p>
            <a:r>
              <a:rPr lang="zh-CN" altLang="en-US" sz="1400" u="sng" dirty="0">
                <a:latin typeface="Gill Sans MT" panose="020B0502020104020203" pitchFamily="34" charset="0"/>
                <a:ea typeface="Microsoft YaHei" panose="020B0503020204020204" pitchFamily="34" charset="-122"/>
              </a:rPr>
              <a:t>向量线程调度</a:t>
            </a:r>
          </a:p>
        </p:txBody>
      </p:sp>
    </p:spTree>
    <p:extLst>
      <p:ext uri="{BB962C8B-B14F-4D97-AF65-F5344CB8AC3E}">
        <p14:creationId xmlns:p14="http://schemas.microsoft.com/office/powerpoint/2010/main" val="687955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6F022F8-07A5-0941-A572-6424AF4D99CF}"/>
              </a:ext>
            </a:extLst>
          </p:cNvPr>
          <p:cNvSpPr>
            <a:spLocks noGrp="1"/>
          </p:cNvSpPr>
          <p:nvPr>
            <p:ph type="title"/>
          </p:nvPr>
        </p:nvSpPr>
        <p:spPr/>
        <p:txBody>
          <a:bodyPr/>
          <a:lstStyle/>
          <a:p>
            <a:r>
              <a:rPr lang="zh-CN" altLang="en-US" dirty="0"/>
              <a:t>前端模块</a:t>
            </a:r>
          </a:p>
        </p:txBody>
      </p:sp>
      <p:sp>
        <p:nvSpPr>
          <p:cNvPr id="3" name="内容占位符 2">
            <a:extLst>
              <a:ext uri="{FF2B5EF4-FFF2-40B4-BE49-F238E27FC236}">
                <a16:creationId xmlns:a16="http://schemas.microsoft.com/office/drawing/2014/main" id="{7EBFE152-D742-104F-80B4-A65120C362CC}"/>
              </a:ext>
            </a:extLst>
          </p:cNvPr>
          <p:cNvSpPr>
            <a:spLocks noGrp="1"/>
          </p:cNvSpPr>
          <p:nvPr>
            <p:ph sz="half" idx="1"/>
          </p:nvPr>
        </p:nvSpPr>
        <p:spPr>
          <a:xfrm>
            <a:off x="623636" y="1124744"/>
            <a:ext cx="3962577" cy="5269710"/>
          </a:xfrm>
        </p:spPr>
        <p:txBody>
          <a:bodyPr anchor="ctr"/>
          <a:lstStyle/>
          <a:p>
            <a:r>
              <a:rPr lang="zh-CN" altLang="en-US" sz="1800" dirty="0"/>
              <a:t>一旦分支预测器生成了下一条指令提取指针，</a:t>
            </a:r>
            <a:r>
              <a:rPr lang="en-US" altLang="zh-CN" sz="1800" dirty="0"/>
              <a:t>Dojo </a:t>
            </a:r>
            <a:r>
              <a:rPr lang="zh-CN" altLang="en-US" sz="1800" dirty="0"/>
              <a:t>每个周期从指令缓存中提取 </a:t>
            </a:r>
            <a:r>
              <a:rPr lang="en-US" altLang="zh-CN" sz="1800" dirty="0"/>
              <a:t>32 </a:t>
            </a:r>
            <a:r>
              <a:rPr lang="zh-CN" altLang="en-US" sz="1800" dirty="0"/>
              <a:t>个字节到每个线程的提取缓冲区中（</a:t>
            </a:r>
            <a:r>
              <a:rPr lang="en-US" altLang="zh-CN" sz="1800" dirty="0"/>
              <a:t>per-thread fetch buffers</a:t>
            </a:r>
            <a:r>
              <a:rPr lang="zh-CN" altLang="en-US" sz="1800" dirty="0"/>
              <a:t>）。</a:t>
            </a:r>
            <a:endParaRPr lang="en-US" altLang="zh-CN" sz="1800" dirty="0"/>
          </a:p>
          <a:p>
            <a:r>
              <a:rPr lang="zh-CN" altLang="en-US" sz="1800" dirty="0"/>
              <a:t>指令缓存有助于降低本地 </a:t>
            </a:r>
            <a:r>
              <a:rPr lang="en-US" altLang="zh-CN" sz="1800" dirty="0"/>
              <a:t>SRAM </a:t>
            </a:r>
            <a:r>
              <a:rPr lang="zh-CN" altLang="en-US" sz="1800" dirty="0"/>
              <a:t>的指令带宽压力，确保数据端可以访问 </a:t>
            </a:r>
            <a:r>
              <a:rPr lang="en-US" altLang="zh-CN" sz="1800" dirty="0"/>
              <a:t>SRAM </a:t>
            </a:r>
            <a:r>
              <a:rPr lang="zh-CN" altLang="en-US" sz="1800" dirty="0"/>
              <a:t>时尽可能少地争用。</a:t>
            </a:r>
            <a:endParaRPr lang="en-US" altLang="zh-CN" sz="1800" dirty="0"/>
          </a:p>
          <a:p>
            <a:r>
              <a:rPr lang="zh-CN" altLang="en-US" sz="1800" dirty="0"/>
              <a:t>如果将新的代码加载到本地 </a:t>
            </a:r>
            <a:r>
              <a:rPr lang="en-US" altLang="zh-CN" sz="1800" dirty="0"/>
              <a:t>SRAM </a:t>
            </a:r>
            <a:r>
              <a:rPr lang="zh-CN" altLang="en-US" sz="1800" dirty="0"/>
              <a:t>中，则必须在分支到该新代码之前刷新指令缓存。</a:t>
            </a:r>
            <a:endParaRPr lang="zh-CN" altLang="en-US" sz="1800" dirty="0">
              <a:effectLst/>
            </a:endParaRPr>
          </a:p>
        </p:txBody>
      </p:sp>
      <p:pic>
        <p:nvPicPr>
          <p:cNvPr id="6" name="图片 5">
            <a:extLst>
              <a:ext uri="{FF2B5EF4-FFF2-40B4-BE49-F238E27FC236}">
                <a16:creationId xmlns:a16="http://schemas.microsoft.com/office/drawing/2014/main" id="{9B94A7C8-A98C-464E-A747-2B5F0A77CB16}"/>
              </a:ext>
            </a:extLst>
          </p:cNvPr>
          <p:cNvPicPr>
            <a:picLocks noChangeAspect="1"/>
          </p:cNvPicPr>
          <p:nvPr/>
        </p:nvPicPr>
        <p:blipFill>
          <a:blip r:embed="rId2"/>
          <a:stretch>
            <a:fillRect/>
          </a:stretch>
        </p:blipFill>
        <p:spPr>
          <a:xfrm>
            <a:off x="4730229" y="1025894"/>
            <a:ext cx="6973726" cy="5359230"/>
          </a:xfrm>
          <a:prstGeom prst="rect">
            <a:avLst/>
          </a:prstGeom>
        </p:spPr>
      </p:pic>
      <p:sp>
        <p:nvSpPr>
          <p:cNvPr id="7" name="矩形 6">
            <a:extLst>
              <a:ext uri="{FF2B5EF4-FFF2-40B4-BE49-F238E27FC236}">
                <a16:creationId xmlns:a16="http://schemas.microsoft.com/office/drawing/2014/main" id="{93D070CA-1CE1-4844-80C4-54246E9BEBC4}"/>
              </a:ext>
            </a:extLst>
          </p:cNvPr>
          <p:cNvSpPr/>
          <p:nvPr/>
        </p:nvSpPr>
        <p:spPr>
          <a:xfrm>
            <a:off x="8147262" y="1052736"/>
            <a:ext cx="1263487" cy="307777"/>
          </a:xfrm>
          <a:prstGeom prst="rect">
            <a:avLst/>
          </a:prstGeom>
          <a:solidFill>
            <a:srgbClr val="FFFF00">
              <a:alpha val="40000"/>
            </a:srgbClr>
          </a:solidFill>
        </p:spPr>
        <p:txBody>
          <a:bodyPr wrap="none">
            <a:spAutoFit/>
          </a:bodyPr>
          <a:lstStyle/>
          <a:p>
            <a:r>
              <a:rPr lang="en-US" altLang="zh-CN" sz="1400" u="sng" dirty="0">
                <a:latin typeface="Gill Sans MT" panose="020B0502020104020203" pitchFamily="34" charset="0"/>
                <a:ea typeface="Microsoft YaHei" panose="020B0503020204020204" pitchFamily="34" charset="-122"/>
              </a:rPr>
              <a:t>BTB</a:t>
            </a:r>
            <a:r>
              <a:rPr lang="zh-CN" altLang="en-US" sz="1400" u="sng" dirty="0">
                <a:latin typeface="Gill Sans MT" panose="020B0502020104020203" pitchFamily="34" charset="0"/>
                <a:ea typeface="Microsoft YaHei" panose="020B0503020204020204" pitchFamily="34" charset="-122"/>
              </a:rPr>
              <a:t> 分支预测</a:t>
            </a:r>
          </a:p>
        </p:txBody>
      </p:sp>
      <p:sp>
        <p:nvSpPr>
          <p:cNvPr id="8" name="矩形 7">
            <a:extLst>
              <a:ext uri="{FF2B5EF4-FFF2-40B4-BE49-F238E27FC236}">
                <a16:creationId xmlns:a16="http://schemas.microsoft.com/office/drawing/2014/main" id="{D3D61443-273C-7945-A116-4F841236F8A0}"/>
              </a:ext>
            </a:extLst>
          </p:cNvPr>
          <p:cNvSpPr/>
          <p:nvPr/>
        </p:nvSpPr>
        <p:spPr>
          <a:xfrm>
            <a:off x="8391438" y="1922861"/>
            <a:ext cx="1130438" cy="307777"/>
          </a:xfrm>
          <a:prstGeom prst="rect">
            <a:avLst/>
          </a:prstGeom>
          <a:solidFill>
            <a:srgbClr val="FFFF00">
              <a:alpha val="40000"/>
            </a:srgbClr>
          </a:solidFill>
        </p:spPr>
        <p:txBody>
          <a:bodyPr wrap="none">
            <a:spAutoFit/>
          </a:bodyPr>
          <a:lstStyle/>
          <a:p>
            <a:r>
              <a:rPr lang="en-US" altLang="zh-CN" sz="1400" u="sng" dirty="0">
                <a:latin typeface="Gill Sans MT" panose="020B0502020104020203" pitchFamily="34" charset="0"/>
                <a:ea typeface="Microsoft YaHei" panose="020B0503020204020204" pitchFamily="34" charset="-122"/>
              </a:rPr>
              <a:t>L1</a:t>
            </a:r>
            <a:r>
              <a:rPr lang="zh-CN" altLang="en-US" sz="1400" u="sng" dirty="0">
                <a:latin typeface="Gill Sans MT" panose="020B0502020104020203" pitchFamily="34" charset="0"/>
                <a:ea typeface="Microsoft YaHei" panose="020B0503020204020204" pitchFamily="34" charset="-122"/>
              </a:rPr>
              <a:t> 指令缓存</a:t>
            </a:r>
          </a:p>
        </p:txBody>
      </p:sp>
      <p:sp>
        <p:nvSpPr>
          <p:cNvPr id="9" name="矩形 8">
            <a:extLst>
              <a:ext uri="{FF2B5EF4-FFF2-40B4-BE49-F238E27FC236}">
                <a16:creationId xmlns:a16="http://schemas.microsoft.com/office/drawing/2014/main" id="{230F3E78-3044-754B-92C1-31B4A4003D25}"/>
              </a:ext>
            </a:extLst>
          </p:cNvPr>
          <p:cNvSpPr/>
          <p:nvPr/>
        </p:nvSpPr>
        <p:spPr>
          <a:xfrm>
            <a:off x="8382649" y="2420888"/>
            <a:ext cx="1172116" cy="307777"/>
          </a:xfrm>
          <a:prstGeom prst="rect">
            <a:avLst/>
          </a:prstGeom>
          <a:solidFill>
            <a:srgbClr val="FFFF00">
              <a:alpha val="40000"/>
            </a:srgbClr>
          </a:solidFill>
        </p:spPr>
        <p:txBody>
          <a:bodyPr wrap="none">
            <a:spAutoFit/>
          </a:bodyPr>
          <a:lstStyle/>
          <a:p>
            <a:r>
              <a:rPr lang="en-US" altLang="zh-CN" sz="1400" u="sng" dirty="0">
                <a:latin typeface="Gill Sans MT" panose="020B0502020104020203" pitchFamily="34" charset="0"/>
                <a:ea typeface="Microsoft YaHei" panose="020B0503020204020204" pitchFamily="34" charset="-122"/>
              </a:rPr>
              <a:t>4</a:t>
            </a:r>
            <a:r>
              <a:rPr lang="zh-CN" altLang="en-US" sz="1400" u="sng" dirty="0">
                <a:latin typeface="Gill Sans MT" panose="020B0502020104020203" pitchFamily="34" charset="0"/>
                <a:ea typeface="Microsoft YaHei" panose="020B0503020204020204" pitchFamily="34" charset="-122"/>
              </a:rPr>
              <a:t>路取值缓存</a:t>
            </a:r>
          </a:p>
        </p:txBody>
      </p:sp>
      <p:sp>
        <p:nvSpPr>
          <p:cNvPr id="10" name="矩形 9">
            <a:extLst>
              <a:ext uri="{FF2B5EF4-FFF2-40B4-BE49-F238E27FC236}">
                <a16:creationId xmlns:a16="http://schemas.microsoft.com/office/drawing/2014/main" id="{C10812C4-CDC3-CF4A-A83B-157A118FAB44}"/>
              </a:ext>
            </a:extLst>
          </p:cNvPr>
          <p:cNvSpPr/>
          <p:nvPr/>
        </p:nvSpPr>
        <p:spPr>
          <a:xfrm>
            <a:off x="8391438" y="2827187"/>
            <a:ext cx="821059" cy="307777"/>
          </a:xfrm>
          <a:prstGeom prst="rect">
            <a:avLst/>
          </a:prstGeom>
          <a:solidFill>
            <a:srgbClr val="FFFF00">
              <a:alpha val="40000"/>
            </a:srgbClr>
          </a:solidFill>
        </p:spPr>
        <p:txBody>
          <a:bodyPr wrap="none">
            <a:spAutoFit/>
          </a:bodyPr>
          <a:lstStyle/>
          <a:p>
            <a:r>
              <a:rPr lang="en-US" altLang="zh-CN" sz="1400" u="sng" dirty="0">
                <a:latin typeface="Gill Sans MT" panose="020B0502020104020203" pitchFamily="34" charset="0"/>
                <a:ea typeface="Microsoft YaHei" panose="020B0503020204020204" pitchFamily="34" charset="-122"/>
              </a:rPr>
              <a:t>2</a:t>
            </a:r>
            <a:r>
              <a:rPr lang="zh-CN" altLang="en-US" sz="1400" u="sng" dirty="0">
                <a:latin typeface="Gill Sans MT" panose="020B0502020104020203" pitchFamily="34" charset="0"/>
                <a:ea typeface="Microsoft YaHei" panose="020B0503020204020204" pitchFamily="34" charset="-122"/>
              </a:rPr>
              <a:t>路译码</a:t>
            </a:r>
          </a:p>
        </p:txBody>
      </p:sp>
      <p:sp>
        <p:nvSpPr>
          <p:cNvPr id="11" name="矩形 10">
            <a:extLst>
              <a:ext uri="{FF2B5EF4-FFF2-40B4-BE49-F238E27FC236}">
                <a16:creationId xmlns:a16="http://schemas.microsoft.com/office/drawing/2014/main" id="{DDF09976-496D-FE40-9110-269195DC91FF}"/>
              </a:ext>
            </a:extLst>
          </p:cNvPr>
          <p:cNvSpPr/>
          <p:nvPr/>
        </p:nvSpPr>
        <p:spPr>
          <a:xfrm>
            <a:off x="6458421" y="4869160"/>
            <a:ext cx="1261884" cy="307777"/>
          </a:xfrm>
          <a:prstGeom prst="rect">
            <a:avLst/>
          </a:prstGeom>
          <a:solidFill>
            <a:srgbClr val="FFFF00">
              <a:alpha val="40000"/>
            </a:srgbClr>
          </a:solidFill>
        </p:spPr>
        <p:txBody>
          <a:bodyPr wrap="none">
            <a:spAutoFit/>
          </a:bodyPr>
          <a:lstStyle/>
          <a:p>
            <a:r>
              <a:rPr lang="zh-CN" altLang="en-US" sz="1400" u="sng" dirty="0">
                <a:latin typeface="Gill Sans MT" panose="020B0502020104020203" pitchFamily="34" charset="0"/>
                <a:ea typeface="Microsoft YaHei" panose="020B0503020204020204" pitchFamily="34" charset="-122"/>
              </a:rPr>
              <a:t>地址生成单元</a:t>
            </a:r>
          </a:p>
        </p:txBody>
      </p:sp>
      <p:sp>
        <p:nvSpPr>
          <p:cNvPr id="12" name="矩形 11">
            <a:extLst>
              <a:ext uri="{FF2B5EF4-FFF2-40B4-BE49-F238E27FC236}">
                <a16:creationId xmlns:a16="http://schemas.microsoft.com/office/drawing/2014/main" id="{C97A0E34-14B3-2449-85B6-B433DC68AB2D}"/>
              </a:ext>
            </a:extLst>
          </p:cNvPr>
          <p:cNvSpPr/>
          <p:nvPr/>
        </p:nvSpPr>
        <p:spPr>
          <a:xfrm>
            <a:off x="7788825" y="4869025"/>
            <a:ext cx="1261884" cy="307777"/>
          </a:xfrm>
          <a:prstGeom prst="rect">
            <a:avLst/>
          </a:prstGeom>
          <a:solidFill>
            <a:srgbClr val="FFFF00">
              <a:alpha val="40000"/>
            </a:srgbClr>
          </a:solidFill>
        </p:spPr>
        <p:txBody>
          <a:bodyPr wrap="none">
            <a:spAutoFit/>
          </a:bodyPr>
          <a:lstStyle/>
          <a:p>
            <a:r>
              <a:rPr lang="zh-CN" altLang="en-US" sz="1400" u="sng" dirty="0">
                <a:latin typeface="Gill Sans MT" panose="020B0502020104020203" pitchFamily="34" charset="0"/>
                <a:ea typeface="Microsoft YaHei" panose="020B0503020204020204" pitchFamily="34" charset="-122"/>
              </a:rPr>
              <a:t>算术逻辑单元</a:t>
            </a:r>
          </a:p>
        </p:txBody>
      </p:sp>
      <p:sp>
        <p:nvSpPr>
          <p:cNvPr id="13" name="矩形 12">
            <a:extLst>
              <a:ext uri="{FF2B5EF4-FFF2-40B4-BE49-F238E27FC236}">
                <a16:creationId xmlns:a16="http://schemas.microsoft.com/office/drawing/2014/main" id="{2B7C8E2C-3AF1-0C4B-A78B-B6E827F368F6}"/>
              </a:ext>
            </a:extLst>
          </p:cNvPr>
          <p:cNvSpPr/>
          <p:nvPr/>
        </p:nvSpPr>
        <p:spPr>
          <a:xfrm>
            <a:off x="5569628" y="2193733"/>
            <a:ext cx="1261884" cy="307777"/>
          </a:xfrm>
          <a:prstGeom prst="rect">
            <a:avLst/>
          </a:prstGeom>
          <a:solidFill>
            <a:srgbClr val="FFFF00">
              <a:alpha val="40000"/>
            </a:srgbClr>
          </a:solidFill>
        </p:spPr>
        <p:txBody>
          <a:bodyPr wrap="none">
            <a:spAutoFit/>
          </a:bodyPr>
          <a:lstStyle/>
          <a:p>
            <a:r>
              <a:rPr lang="zh-CN" altLang="en-US" sz="1400" u="sng" dirty="0">
                <a:latin typeface="Gill Sans MT" panose="020B0502020104020203" pitchFamily="34" charset="0"/>
                <a:ea typeface="Microsoft YaHei" panose="020B0503020204020204" pitchFamily="34" charset="-122"/>
              </a:rPr>
              <a:t>列表解析引擎</a:t>
            </a:r>
          </a:p>
        </p:txBody>
      </p:sp>
      <p:sp>
        <p:nvSpPr>
          <p:cNvPr id="14" name="矩形 13">
            <a:extLst>
              <a:ext uri="{FF2B5EF4-FFF2-40B4-BE49-F238E27FC236}">
                <a16:creationId xmlns:a16="http://schemas.microsoft.com/office/drawing/2014/main" id="{02C4EFA4-4E34-3545-A1A3-DED51665BA90}"/>
              </a:ext>
            </a:extLst>
          </p:cNvPr>
          <p:cNvSpPr/>
          <p:nvPr/>
        </p:nvSpPr>
        <p:spPr>
          <a:xfrm>
            <a:off x="5749164" y="5627142"/>
            <a:ext cx="902811" cy="307777"/>
          </a:xfrm>
          <a:prstGeom prst="rect">
            <a:avLst/>
          </a:prstGeom>
          <a:solidFill>
            <a:srgbClr val="FFFF00">
              <a:alpha val="40000"/>
            </a:srgbClr>
          </a:solidFill>
        </p:spPr>
        <p:txBody>
          <a:bodyPr wrap="none">
            <a:spAutoFit/>
          </a:bodyPr>
          <a:lstStyle/>
          <a:p>
            <a:r>
              <a:rPr lang="zh-CN" altLang="en-US" sz="1400" u="sng" dirty="0">
                <a:latin typeface="Gill Sans MT" panose="020B0502020104020203" pitchFamily="34" charset="0"/>
                <a:ea typeface="Microsoft YaHei" panose="020B0503020204020204" pitchFamily="34" charset="-122"/>
              </a:rPr>
              <a:t>收集引擎</a:t>
            </a:r>
          </a:p>
        </p:txBody>
      </p:sp>
      <p:sp>
        <p:nvSpPr>
          <p:cNvPr id="15" name="矩形 14">
            <a:extLst>
              <a:ext uri="{FF2B5EF4-FFF2-40B4-BE49-F238E27FC236}">
                <a16:creationId xmlns:a16="http://schemas.microsoft.com/office/drawing/2014/main" id="{D8886E72-E36D-924B-8510-96B648CFA781}"/>
              </a:ext>
            </a:extLst>
          </p:cNvPr>
          <p:cNvSpPr/>
          <p:nvPr/>
        </p:nvSpPr>
        <p:spPr>
          <a:xfrm>
            <a:off x="10037612" y="2431119"/>
            <a:ext cx="957313" cy="307777"/>
          </a:xfrm>
          <a:prstGeom prst="rect">
            <a:avLst/>
          </a:prstGeom>
          <a:solidFill>
            <a:srgbClr val="FFFF00">
              <a:alpha val="40000"/>
            </a:srgbClr>
          </a:solidFill>
        </p:spPr>
        <p:txBody>
          <a:bodyPr wrap="none">
            <a:spAutoFit/>
          </a:bodyPr>
          <a:lstStyle/>
          <a:p>
            <a:r>
              <a:rPr lang="en-US" altLang="zh-CN" sz="1400" u="sng" dirty="0">
                <a:latin typeface="Gill Sans MT" panose="020B0502020104020203" pitchFamily="34" charset="0"/>
                <a:ea typeface="Microsoft YaHei" panose="020B0503020204020204" pitchFamily="34" charset="-122"/>
              </a:rPr>
              <a:t>NOC</a:t>
            </a:r>
            <a:r>
              <a:rPr lang="zh-CN" altLang="en-US" sz="1400" u="sng" dirty="0">
                <a:latin typeface="Gill Sans MT" panose="020B0502020104020203" pitchFamily="34" charset="0"/>
                <a:ea typeface="Microsoft YaHei" panose="020B0503020204020204" pitchFamily="34" charset="-122"/>
              </a:rPr>
              <a:t>路由</a:t>
            </a:r>
          </a:p>
        </p:txBody>
      </p:sp>
      <p:sp>
        <p:nvSpPr>
          <p:cNvPr id="16" name="矩形 15">
            <a:extLst>
              <a:ext uri="{FF2B5EF4-FFF2-40B4-BE49-F238E27FC236}">
                <a16:creationId xmlns:a16="http://schemas.microsoft.com/office/drawing/2014/main" id="{4C664A4C-08A5-2748-BE56-7E9804725ED9}"/>
              </a:ext>
            </a:extLst>
          </p:cNvPr>
          <p:cNvSpPr/>
          <p:nvPr/>
        </p:nvSpPr>
        <p:spPr>
          <a:xfrm>
            <a:off x="8419767" y="3561966"/>
            <a:ext cx="1261884" cy="307777"/>
          </a:xfrm>
          <a:prstGeom prst="rect">
            <a:avLst/>
          </a:prstGeom>
          <a:solidFill>
            <a:srgbClr val="FFFF00">
              <a:alpha val="40000"/>
            </a:srgbClr>
          </a:solidFill>
        </p:spPr>
        <p:txBody>
          <a:bodyPr wrap="none">
            <a:spAutoFit/>
          </a:bodyPr>
          <a:lstStyle/>
          <a:p>
            <a:r>
              <a:rPr lang="zh-CN" altLang="en-US" sz="1400" u="sng" dirty="0">
                <a:latin typeface="Gill Sans MT" panose="020B0502020104020203" pitchFamily="34" charset="0"/>
                <a:ea typeface="Microsoft YaHei" panose="020B0503020204020204" pitchFamily="34" charset="-122"/>
              </a:rPr>
              <a:t>标量线程调度</a:t>
            </a:r>
          </a:p>
        </p:txBody>
      </p:sp>
      <p:sp>
        <p:nvSpPr>
          <p:cNvPr id="17" name="矩形 16">
            <a:extLst>
              <a:ext uri="{FF2B5EF4-FFF2-40B4-BE49-F238E27FC236}">
                <a16:creationId xmlns:a16="http://schemas.microsoft.com/office/drawing/2014/main" id="{0611E075-4A6F-B849-9838-3A7FBA0EC8A3}"/>
              </a:ext>
            </a:extLst>
          </p:cNvPr>
          <p:cNvSpPr/>
          <p:nvPr/>
        </p:nvSpPr>
        <p:spPr>
          <a:xfrm>
            <a:off x="10325225" y="4797152"/>
            <a:ext cx="1261884" cy="307777"/>
          </a:xfrm>
          <a:prstGeom prst="rect">
            <a:avLst/>
          </a:prstGeom>
          <a:solidFill>
            <a:srgbClr val="FFFF00">
              <a:alpha val="40000"/>
            </a:srgbClr>
          </a:solidFill>
        </p:spPr>
        <p:txBody>
          <a:bodyPr wrap="none">
            <a:spAutoFit/>
          </a:bodyPr>
          <a:lstStyle/>
          <a:p>
            <a:r>
              <a:rPr lang="zh-CN" altLang="en-US" sz="1400" u="sng" dirty="0">
                <a:latin typeface="Gill Sans MT" panose="020B0502020104020203" pitchFamily="34" charset="0"/>
                <a:ea typeface="Microsoft YaHei" panose="020B0503020204020204" pitchFamily="34" charset="-122"/>
              </a:rPr>
              <a:t>向量线程调度</a:t>
            </a:r>
          </a:p>
        </p:txBody>
      </p:sp>
    </p:spTree>
    <p:extLst>
      <p:ext uri="{BB962C8B-B14F-4D97-AF65-F5344CB8AC3E}">
        <p14:creationId xmlns:p14="http://schemas.microsoft.com/office/powerpoint/2010/main" val="2233579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C00000"/>
                </a:solidFill>
                <a:latin typeface="Futura Medium" panose="020B0602020204020303" pitchFamily="34" charset="-79"/>
                <a:cs typeface="Futura Medium" panose="020B0602020204020303" pitchFamily="34" charset="-79"/>
              </a:rPr>
              <a:t>DOJO</a:t>
            </a:r>
            <a:r>
              <a:rPr kumimoji="1" lang="zh-CN" altLang="en-US" sz="9600" b="1" dirty="0">
                <a:solidFill>
                  <a:srgbClr val="C00000"/>
                </a:solidFill>
                <a:latin typeface="Futura Medium" panose="020B0602020204020303" pitchFamily="34" charset="-79"/>
                <a:cs typeface="Futura Medium" panose="020B0602020204020303" pitchFamily="34" charset="-79"/>
              </a:rPr>
              <a:t> 执行引擎</a:t>
            </a:r>
            <a:endParaRPr kumimoji="1" lang="en-US" altLang="zh-CN" sz="9600" b="1"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69651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095D37-09D7-7045-A345-0A0D0708835A}"/>
              </a:ext>
            </a:extLst>
          </p:cNvPr>
          <p:cNvSpPr>
            <a:spLocks noGrp="1"/>
          </p:cNvSpPr>
          <p:nvPr>
            <p:ph type="title"/>
          </p:nvPr>
        </p:nvSpPr>
        <p:spPr/>
        <p:txBody>
          <a:bodyPr/>
          <a:lstStyle/>
          <a:p>
            <a:r>
              <a:rPr lang="zh-CN" altLang="en-US" dirty="0"/>
              <a:t>执行引擎</a:t>
            </a:r>
            <a:endParaRPr kumimoji="1" lang="zh-CN" altLang="en-US" dirty="0"/>
          </a:p>
        </p:txBody>
      </p:sp>
      <p:sp>
        <p:nvSpPr>
          <p:cNvPr id="3" name="内容占位符 2">
            <a:extLst>
              <a:ext uri="{FF2B5EF4-FFF2-40B4-BE49-F238E27FC236}">
                <a16:creationId xmlns:a16="http://schemas.microsoft.com/office/drawing/2014/main" id="{5A538270-8FCF-5D4C-A4E3-13AB67B6122E}"/>
              </a:ext>
            </a:extLst>
          </p:cNvPr>
          <p:cNvSpPr>
            <a:spLocks noGrp="1"/>
          </p:cNvSpPr>
          <p:nvPr>
            <p:ph sz="half" idx="1"/>
          </p:nvPr>
        </p:nvSpPr>
        <p:spPr>
          <a:xfrm>
            <a:off x="623636" y="1351536"/>
            <a:ext cx="4034585" cy="5042918"/>
          </a:xfrm>
        </p:spPr>
        <p:txBody>
          <a:bodyPr anchor="ctr"/>
          <a:lstStyle/>
          <a:p>
            <a:r>
              <a:rPr kumimoji="1" lang="en-US" altLang="zh-CN" sz="1800" dirty="0">
                <a:solidFill>
                  <a:schemeClr val="tx1">
                    <a:lumMod val="85000"/>
                  </a:schemeClr>
                </a:solidFill>
              </a:rPr>
              <a:t>4-wide scalar scheduler, 4-way SMT </a:t>
            </a:r>
          </a:p>
          <a:p>
            <a:pPr lvl="1">
              <a:lnSpc>
                <a:spcPct val="100000"/>
              </a:lnSpc>
            </a:pPr>
            <a:r>
              <a:rPr kumimoji="1" lang="en-US" altLang="zh-CN" sz="1600" dirty="0">
                <a:solidFill>
                  <a:schemeClr val="tx1">
                    <a:lumMod val="85000"/>
                  </a:schemeClr>
                </a:solidFill>
              </a:rPr>
              <a:t>2 integer ALUs </a:t>
            </a:r>
          </a:p>
          <a:p>
            <a:pPr lvl="1">
              <a:lnSpc>
                <a:spcPct val="100000"/>
              </a:lnSpc>
            </a:pPr>
            <a:r>
              <a:rPr kumimoji="1" lang="en-US" altLang="zh-CN" sz="1600" dirty="0">
                <a:solidFill>
                  <a:schemeClr val="tx1">
                    <a:lumMod val="85000"/>
                  </a:schemeClr>
                </a:solidFill>
              </a:rPr>
              <a:t>2 address units</a:t>
            </a:r>
          </a:p>
          <a:p>
            <a:pPr lvl="1">
              <a:lnSpc>
                <a:spcPct val="100000"/>
              </a:lnSpc>
            </a:pPr>
            <a:r>
              <a:rPr kumimoji="1" lang="en-US" altLang="zh-CN" sz="1600" dirty="0">
                <a:solidFill>
                  <a:schemeClr val="tx1">
                    <a:lumMod val="85000"/>
                  </a:schemeClr>
                </a:solidFill>
              </a:rPr>
              <a:t> Register file replicated per thread</a:t>
            </a:r>
          </a:p>
          <a:p>
            <a:r>
              <a:rPr kumimoji="1" lang="en-US" altLang="zh-CN" sz="1800" dirty="0">
                <a:solidFill>
                  <a:schemeClr val="tx1">
                    <a:lumMod val="85000"/>
                  </a:schemeClr>
                </a:solidFill>
              </a:rPr>
              <a:t>2-wide vector scheduler, 4-way SMT </a:t>
            </a:r>
          </a:p>
          <a:p>
            <a:pPr lvl="1">
              <a:lnSpc>
                <a:spcPct val="100000"/>
              </a:lnSpc>
            </a:pPr>
            <a:r>
              <a:rPr kumimoji="1" lang="en-US" altLang="zh-CN" sz="1600" dirty="0">
                <a:solidFill>
                  <a:schemeClr val="tx1">
                    <a:lumMod val="85000"/>
                  </a:schemeClr>
                </a:solidFill>
              </a:rPr>
              <a:t>64B wide SIMD unit</a:t>
            </a:r>
          </a:p>
          <a:p>
            <a:pPr lvl="1">
              <a:lnSpc>
                <a:spcPct val="100000"/>
              </a:lnSpc>
            </a:pPr>
            <a:r>
              <a:rPr kumimoji="1" lang="en-US" altLang="zh-CN" sz="1600" dirty="0">
                <a:solidFill>
                  <a:schemeClr val="tx1">
                    <a:lumMod val="85000"/>
                  </a:schemeClr>
                </a:solidFill>
              </a:rPr>
              <a:t> 8x8x4 matrix multiplication units</a:t>
            </a:r>
          </a:p>
          <a:p>
            <a:r>
              <a:rPr kumimoji="1" lang="en-US" altLang="zh-CN" sz="1800" dirty="0">
                <a:solidFill>
                  <a:schemeClr val="tx1">
                    <a:lumMod val="85000"/>
                  </a:schemeClr>
                </a:solidFill>
              </a:rPr>
              <a:t>SMT support focuses on single threaded application </a:t>
            </a:r>
          </a:p>
          <a:p>
            <a:pPr lvl="1">
              <a:lnSpc>
                <a:spcPct val="100000"/>
              </a:lnSpc>
            </a:pPr>
            <a:r>
              <a:rPr kumimoji="1" lang="en-US" altLang="zh-CN" sz="1600" dirty="0">
                <a:solidFill>
                  <a:schemeClr val="tx1">
                    <a:lumMod val="85000"/>
                  </a:schemeClr>
                </a:solidFill>
              </a:rPr>
              <a:t>No virtual memory, limited protection mechanisms, SW-managed sharing of resources</a:t>
            </a:r>
          </a:p>
          <a:p>
            <a:pPr lvl="1">
              <a:lnSpc>
                <a:spcPct val="100000"/>
              </a:lnSpc>
            </a:pPr>
            <a:r>
              <a:rPr kumimoji="1" lang="en-US" altLang="zh-CN" sz="1600" dirty="0">
                <a:solidFill>
                  <a:schemeClr val="tx1">
                    <a:lumMod val="85000"/>
                  </a:schemeClr>
                </a:solidFill>
              </a:rPr>
              <a:t>Typical application uses 1 or 2 compute threads and 1-2 communication threads</a:t>
            </a:r>
            <a:endParaRPr kumimoji="1" lang="zh-CN" altLang="en-US" sz="1600" dirty="0">
              <a:solidFill>
                <a:schemeClr val="tx1">
                  <a:lumMod val="85000"/>
                </a:schemeClr>
              </a:solidFill>
            </a:endParaRPr>
          </a:p>
        </p:txBody>
      </p:sp>
      <p:pic>
        <p:nvPicPr>
          <p:cNvPr id="5" name="图片 4">
            <a:extLst>
              <a:ext uri="{FF2B5EF4-FFF2-40B4-BE49-F238E27FC236}">
                <a16:creationId xmlns:a16="http://schemas.microsoft.com/office/drawing/2014/main" id="{1C43B5A8-5126-C348-B156-ADDD927A1C7C}"/>
              </a:ext>
            </a:extLst>
          </p:cNvPr>
          <p:cNvPicPr>
            <a:picLocks noChangeAspect="1"/>
          </p:cNvPicPr>
          <p:nvPr/>
        </p:nvPicPr>
        <p:blipFill>
          <a:blip r:embed="rId2"/>
          <a:stretch>
            <a:fillRect/>
          </a:stretch>
        </p:blipFill>
        <p:spPr>
          <a:xfrm>
            <a:off x="4784220" y="1266402"/>
            <a:ext cx="6830960" cy="5042918"/>
          </a:xfrm>
          <a:prstGeom prst="rect">
            <a:avLst/>
          </a:prstGeom>
        </p:spPr>
      </p:pic>
      <p:sp>
        <p:nvSpPr>
          <p:cNvPr id="7" name="矩形 6">
            <a:extLst>
              <a:ext uri="{FF2B5EF4-FFF2-40B4-BE49-F238E27FC236}">
                <a16:creationId xmlns:a16="http://schemas.microsoft.com/office/drawing/2014/main" id="{F88C04D6-6A1B-9B49-ACA9-CD0DF54F29EE}"/>
              </a:ext>
            </a:extLst>
          </p:cNvPr>
          <p:cNvSpPr/>
          <p:nvPr/>
        </p:nvSpPr>
        <p:spPr>
          <a:xfrm>
            <a:off x="6458421" y="3140968"/>
            <a:ext cx="4464496" cy="3096343"/>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355001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346848" cy="5145013"/>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芯片基础</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通用图形处理器 </a:t>
            </a:r>
            <a:r>
              <a:rPr lang="en-US" altLang="zh-CN" sz="2400" dirty="0">
                <a:solidFill>
                  <a:schemeClr val="bg1">
                    <a:lumMod val="75000"/>
                  </a:schemeClr>
                </a:solidFill>
                <a:latin typeface="Gill Sans MT" panose="020B0502020104020203" pitchFamily="34" charset="0"/>
              </a:rPr>
              <a:t>GPU</a:t>
            </a:r>
          </a:p>
          <a:p>
            <a:pPr lvl="1">
              <a:buFont typeface="Arial" panose="020B0604020202020204" pitchFamily="34" charset="0"/>
              <a:buChar char="•"/>
            </a:pP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专用处理器 </a:t>
            </a:r>
            <a:r>
              <a:rPr lang="en-US" altLang="zh-CN" sz="2400" dirty="0">
                <a:solidFill>
                  <a:srgbClr val="374154"/>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
        <p:nvSpPr>
          <p:cNvPr id="5" name="内容占位符 2">
            <a:extLst>
              <a:ext uri="{FF2B5EF4-FFF2-40B4-BE49-F238E27FC236}">
                <a16:creationId xmlns:a16="http://schemas.microsoft.com/office/drawing/2014/main" id="{72392998-9E18-8942-825D-2293DF0A70D8}"/>
              </a:ext>
            </a:extLst>
          </p:cNvPr>
          <p:cNvSpPr>
            <a:spLocks noGrp="1"/>
          </p:cNvSpPr>
          <p:nvPr/>
        </p:nvSpPr>
        <p:spPr>
          <a:xfrm>
            <a:off x="6242397" y="1232756"/>
            <a:ext cx="4761656" cy="5023875"/>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华为昇腾 </a:t>
            </a:r>
            <a:r>
              <a:rPr lang="en-US" altLang="zh-CN" sz="2400" b="1" dirty="0">
                <a:solidFill>
                  <a:srgbClr val="374154"/>
                </a:solidFill>
                <a:latin typeface="Gill Sans MT" panose="020B0502020104020203" pitchFamily="34" charset="0"/>
              </a:rPr>
              <a:t>NPU</a:t>
            </a:r>
          </a:p>
          <a:p>
            <a:pPr lvl="1">
              <a:buFont typeface="Arial" panose="020B0604020202020204" pitchFamily="34" charset="0"/>
              <a:buChar char="•"/>
            </a:pPr>
            <a:r>
              <a:rPr lang="zh-CN" altLang="en-US" sz="2000" dirty="0">
                <a:solidFill>
                  <a:srgbClr val="374154"/>
                </a:solidFill>
                <a:latin typeface="Gill Sans MT" panose="020B0502020104020203" pitchFamily="34" charset="0"/>
              </a:rPr>
              <a:t>达芬奇架构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昇腾</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处理器</a:t>
            </a:r>
            <a:endParaRPr lang="en-US" altLang="zh-CN" sz="24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谷歌 </a:t>
            </a:r>
            <a:r>
              <a:rPr lang="en-US" altLang="zh-CN" sz="2400" b="1" dirty="0">
                <a:solidFill>
                  <a:srgbClr val="374154"/>
                </a:solidFill>
                <a:latin typeface="Gill Sans MT" panose="020B0502020104020203" pitchFamily="34" charset="0"/>
              </a:rPr>
              <a:t>TPU</a:t>
            </a:r>
          </a:p>
          <a:p>
            <a:pPr lvl="1">
              <a:buFont typeface="Arial" panose="020B0604020202020204" pitchFamily="34" charset="0"/>
              <a:buChar char="•"/>
            </a:pPr>
            <a:r>
              <a:rPr lang="en-US" altLang="zh-CN" sz="2000" dirty="0">
                <a:solidFill>
                  <a:srgbClr val="374154"/>
                </a:solidFill>
                <a:latin typeface="Gill Sans MT" panose="020B0502020104020203" pitchFamily="34" charset="0"/>
              </a:rPr>
              <a:t>TPU</a:t>
            </a:r>
            <a:r>
              <a:rPr lang="zh-CN" altLang="en-US" sz="2000" dirty="0">
                <a:solidFill>
                  <a:srgbClr val="374154"/>
                </a:solidFill>
                <a:latin typeface="Gill Sans MT" panose="020B0502020104020203" pitchFamily="34" charset="0"/>
              </a:rPr>
              <a:t> 核心脉动阵列</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TPU</a:t>
            </a:r>
            <a:r>
              <a:rPr lang="zh-CN" altLang="en-US" sz="2000" dirty="0">
                <a:solidFill>
                  <a:srgbClr val="374154"/>
                </a:solidFill>
                <a:latin typeface="Gill Sans MT" panose="020B0502020104020203" pitchFamily="34" charset="0"/>
              </a:rPr>
              <a:t> 系列架构</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特斯拉 </a:t>
            </a:r>
            <a:r>
              <a:rPr lang="en-US" altLang="zh-CN" sz="2400" b="1" dirty="0">
                <a:solidFill>
                  <a:srgbClr val="374154"/>
                </a:solidFill>
                <a:latin typeface="Gill Sans MT" panose="020B0502020104020203" pitchFamily="34" charset="0"/>
              </a:rPr>
              <a:t>DOJO</a:t>
            </a:r>
          </a:p>
          <a:p>
            <a:pPr lvl="1">
              <a:buFont typeface="Arial" panose="020B0604020202020204" pitchFamily="34" charset="0"/>
              <a:buChar char="•"/>
            </a:pPr>
            <a:r>
              <a:rPr lang="en-US" altLang="zh-CN" sz="2000" dirty="0">
                <a:solidFill>
                  <a:srgbClr val="374154"/>
                </a:solidFill>
                <a:latin typeface="Gill Sans MT" panose="020B0502020104020203" pitchFamily="34" charset="0"/>
              </a:rPr>
              <a:t>DOJO</a:t>
            </a:r>
            <a:r>
              <a:rPr lang="zh-CN" altLang="en-US" sz="2000" dirty="0">
                <a:solidFill>
                  <a:srgbClr val="374154"/>
                </a:solidFill>
                <a:latin typeface="Gill Sans MT" panose="020B0502020104020203" pitchFamily="34" charset="0"/>
              </a:rPr>
              <a:t> 架构</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国内外其他</a:t>
            </a:r>
            <a:r>
              <a:rPr lang="en-US" altLang="zh-CN" sz="2400" b="1" dirty="0">
                <a:solidFill>
                  <a:srgbClr val="374154"/>
                </a:solidFill>
                <a:latin typeface="Gill Sans MT" panose="020B0502020104020203" pitchFamily="34" charset="0"/>
              </a:rPr>
              <a:t>AI</a:t>
            </a:r>
            <a:r>
              <a:rPr lang="zh-CN" altLang="en-US" sz="2400" b="1" dirty="0">
                <a:solidFill>
                  <a:srgbClr val="374154"/>
                </a:solidFill>
                <a:latin typeface="Gill Sans MT" panose="020B0502020104020203" pitchFamily="34" charset="0"/>
              </a:rPr>
              <a:t>芯片</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芯片的思考</a:t>
            </a:r>
            <a:endParaRPr lang="en-US" altLang="zh-CN" sz="2000" dirty="0">
              <a:solidFill>
                <a:srgbClr val="374154"/>
              </a:solidFill>
              <a:latin typeface="Gill Sans MT" panose="020B0502020104020203" pitchFamily="34" charset="0"/>
            </a:endParaRPr>
          </a:p>
        </p:txBody>
      </p:sp>
      <p:sp>
        <p:nvSpPr>
          <p:cNvPr id="3" name="左大括号 2">
            <a:extLst>
              <a:ext uri="{FF2B5EF4-FFF2-40B4-BE49-F238E27FC236}">
                <a16:creationId xmlns:a16="http://schemas.microsoft.com/office/drawing/2014/main" id="{7E2C7A77-2B0A-C448-A3B9-BC0C5068C8D7}"/>
              </a:ext>
            </a:extLst>
          </p:cNvPr>
          <p:cNvSpPr/>
          <p:nvPr/>
        </p:nvSpPr>
        <p:spPr bwMode="auto">
          <a:xfrm>
            <a:off x="5378301" y="1412775"/>
            <a:ext cx="360040" cy="4784973"/>
          </a:xfrm>
          <a:prstGeom prst="leftBrace">
            <a:avLst>
              <a:gd name="adj1" fmla="val 8333"/>
              <a:gd name="adj2" fmla="val 83892"/>
            </a:avLst>
          </a:prstGeom>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429374647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1EB1AD4-00DB-EA4B-AACD-78658A3652A0}"/>
              </a:ext>
            </a:extLst>
          </p:cNvPr>
          <p:cNvSpPr>
            <a:spLocks noGrp="1"/>
          </p:cNvSpPr>
          <p:nvPr>
            <p:ph type="title"/>
          </p:nvPr>
        </p:nvSpPr>
        <p:spPr/>
        <p:txBody>
          <a:bodyPr/>
          <a:lstStyle/>
          <a:p>
            <a:r>
              <a:rPr lang="zh-CN" altLang="en-US" dirty="0"/>
              <a:t>执行引擎</a:t>
            </a:r>
          </a:p>
        </p:txBody>
      </p:sp>
      <p:pic>
        <p:nvPicPr>
          <p:cNvPr id="6" name="图片 5">
            <a:extLst>
              <a:ext uri="{FF2B5EF4-FFF2-40B4-BE49-F238E27FC236}">
                <a16:creationId xmlns:a16="http://schemas.microsoft.com/office/drawing/2014/main" id="{828E77BB-5189-2E4E-BAC0-89BF67C4F44E}"/>
              </a:ext>
            </a:extLst>
          </p:cNvPr>
          <p:cNvPicPr>
            <a:picLocks noChangeAspect="1"/>
          </p:cNvPicPr>
          <p:nvPr/>
        </p:nvPicPr>
        <p:blipFill>
          <a:blip r:embed="rId2"/>
          <a:stretch>
            <a:fillRect/>
          </a:stretch>
        </p:blipFill>
        <p:spPr>
          <a:xfrm>
            <a:off x="4730229" y="1025894"/>
            <a:ext cx="6973726" cy="5359230"/>
          </a:xfrm>
          <a:prstGeom prst="rect">
            <a:avLst/>
          </a:prstGeom>
        </p:spPr>
      </p:pic>
      <p:sp>
        <p:nvSpPr>
          <p:cNvPr id="5" name="内容占位符 4">
            <a:extLst>
              <a:ext uri="{FF2B5EF4-FFF2-40B4-BE49-F238E27FC236}">
                <a16:creationId xmlns:a16="http://schemas.microsoft.com/office/drawing/2014/main" id="{9813170F-8998-B44E-A06D-AEEC71427E99}"/>
              </a:ext>
            </a:extLst>
          </p:cNvPr>
          <p:cNvSpPr>
            <a:spLocks noGrp="1"/>
          </p:cNvSpPr>
          <p:nvPr>
            <p:ph sz="half" idx="1"/>
          </p:nvPr>
        </p:nvSpPr>
        <p:spPr>
          <a:xfrm>
            <a:off x="481757" y="1052736"/>
            <a:ext cx="4178601" cy="5472608"/>
          </a:xfrm>
        </p:spPr>
        <p:txBody>
          <a:bodyPr/>
          <a:lstStyle/>
          <a:p>
            <a:pPr latinLnBrk="1"/>
            <a:r>
              <a:rPr lang="en-US" altLang="zh-CN" sz="1800" dirty="0"/>
              <a:t>DOJO</a:t>
            </a:r>
            <a:r>
              <a:rPr lang="zh-CN" altLang="en-US" sz="1800" dirty="0"/>
              <a:t> 向量和矩阵执行，放置在标量执行引擎之后，并且有两个执行 </a:t>
            </a:r>
            <a:r>
              <a:rPr lang="en-US" altLang="zh-CN" sz="1800" dirty="0"/>
              <a:t>Pipeline </a:t>
            </a:r>
            <a:r>
              <a:rPr lang="zh-CN" altLang="en-US" sz="1800" dirty="0"/>
              <a:t>。一个 </a:t>
            </a:r>
            <a:r>
              <a:rPr lang="en-US" altLang="zh-CN" sz="1800" dirty="0"/>
              <a:t>Pipeline</a:t>
            </a:r>
            <a:r>
              <a:rPr lang="zh-CN" altLang="en-US" sz="1800" dirty="0"/>
              <a:t> 可以执行 </a:t>
            </a:r>
            <a:r>
              <a:rPr lang="en-US" altLang="zh-CN" sz="1800" dirty="0"/>
              <a:t>512 bit</a:t>
            </a:r>
            <a:r>
              <a:rPr lang="zh-CN" altLang="en-US" sz="1800" dirty="0"/>
              <a:t> 向量计算，另一个 </a:t>
            </a:r>
            <a:r>
              <a:rPr lang="en-US" altLang="zh-CN" sz="1800" dirty="0"/>
              <a:t>Pipeline</a:t>
            </a:r>
            <a:r>
              <a:rPr lang="zh-CN" altLang="en-US" sz="1800" dirty="0"/>
              <a:t> 执行 </a:t>
            </a:r>
            <a:r>
              <a:rPr lang="en-US" altLang="zh-CN" sz="1800" dirty="0"/>
              <a:t>8x8x4 </a:t>
            </a:r>
            <a:r>
              <a:rPr lang="zh-CN" altLang="en-US" sz="1800" dirty="0"/>
              <a:t>矩阵乘。</a:t>
            </a:r>
            <a:endParaRPr lang="en-US" altLang="zh-CN" sz="1800" dirty="0"/>
          </a:p>
          <a:p>
            <a:pPr latinLnBrk="1"/>
            <a:r>
              <a:rPr lang="zh-CN" altLang="en-US" sz="1800" dirty="0"/>
              <a:t>前端 </a:t>
            </a:r>
            <a:r>
              <a:rPr lang="en-US" altLang="zh-CN" sz="1800" dirty="0"/>
              <a:t>front end feeds into</a:t>
            </a:r>
            <a:r>
              <a:rPr lang="zh-CN" altLang="en-US" sz="1800" dirty="0"/>
              <a:t> 一个四宽标量调度器（</a:t>
            </a:r>
            <a:r>
              <a:rPr lang="en-US" altLang="zh-CN" sz="1800" dirty="0"/>
              <a:t>four-wide scalar schedule</a:t>
            </a:r>
            <a:r>
              <a:rPr lang="zh-CN" altLang="en-US" sz="1800" dirty="0"/>
              <a:t>），该调度器具有四路 </a:t>
            </a:r>
            <a:r>
              <a:rPr lang="en-US" altLang="zh-CN" sz="1800" dirty="0"/>
              <a:t>SMT</a:t>
            </a:r>
            <a:r>
              <a:rPr lang="zh-CN" altLang="en-US" sz="1800" dirty="0"/>
              <a:t>，</a:t>
            </a:r>
            <a:r>
              <a:rPr lang="en-US" altLang="zh-CN" sz="1800" dirty="0"/>
              <a:t>2</a:t>
            </a:r>
            <a:r>
              <a:rPr lang="zh-CN" altLang="en-US" sz="1800" dirty="0"/>
              <a:t> 个整数单元、</a:t>
            </a:r>
            <a:r>
              <a:rPr lang="en-US" altLang="zh-CN" sz="1800" dirty="0"/>
              <a:t>2</a:t>
            </a:r>
            <a:r>
              <a:rPr lang="zh-CN" altLang="en-US" sz="1800" dirty="0"/>
              <a:t> 个地址单元和 </a:t>
            </a:r>
            <a:r>
              <a:rPr lang="en-US" altLang="zh-CN" sz="1800" dirty="0"/>
              <a:t>1</a:t>
            </a:r>
            <a:r>
              <a:rPr lang="zh-CN" altLang="en-US" sz="1800" dirty="0"/>
              <a:t> 个用于线程的寄存器文件。还有一个带有 </a:t>
            </a:r>
            <a:r>
              <a:rPr lang="en-US" altLang="zh-CN" sz="1800" dirty="0"/>
              <a:t>4</a:t>
            </a:r>
            <a:r>
              <a:rPr lang="zh-CN" altLang="en-US" sz="1800" dirty="0"/>
              <a:t> 路 </a:t>
            </a:r>
            <a:r>
              <a:rPr lang="en-US" altLang="zh-CN" sz="1800" dirty="0"/>
              <a:t>SMT </a:t>
            </a:r>
            <a:r>
              <a:rPr lang="zh-CN" altLang="en-US" sz="1800" dirty="0"/>
              <a:t>的向量调度器，数据收集引擎送入一个 </a:t>
            </a:r>
            <a:r>
              <a:rPr lang="en-US" altLang="zh-CN" sz="1800" dirty="0"/>
              <a:t>64 B </a:t>
            </a:r>
            <a:r>
              <a:rPr lang="zh-CN" altLang="en-US" sz="1800" dirty="0"/>
              <a:t>宽 </a:t>
            </a:r>
            <a:r>
              <a:rPr lang="en-US" altLang="zh-CN" sz="1800" dirty="0"/>
              <a:t>SIMD </a:t>
            </a:r>
            <a:r>
              <a:rPr lang="zh-CN" altLang="en-US" sz="1800" dirty="0"/>
              <a:t>单元或四个 </a:t>
            </a:r>
            <a:r>
              <a:rPr lang="en-US" altLang="zh-CN" sz="1800" dirty="0"/>
              <a:t>8x8x4 </a:t>
            </a:r>
            <a:r>
              <a:rPr lang="zh-CN" altLang="en-US" sz="1800" dirty="0"/>
              <a:t>矩阵乘法单元。</a:t>
            </a:r>
          </a:p>
        </p:txBody>
      </p:sp>
      <p:sp>
        <p:nvSpPr>
          <p:cNvPr id="8" name="矩形 7">
            <a:extLst>
              <a:ext uri="{FF2B5EF4-FFF2-40B4-BE49-F238E27FC236}">
                <a16:creationId xmlns:a16="http://schemas.microsoft.com/office/drawing/2014/main" id="{3042F5BB-0274-3641-884D-0CAF18CC986D}"/>
              </a:ext>
            </a:extLst>
          </p:cNvPr>
          <p:cNvSpPr/>
          <p:nvPr/>
        </p:nvSpPr>
        <p:spPr>
          <a:xfrm>
            <a:off x="6133827" y="4869160"/>
            <a:ext cx="3070905" cy="307777"/>
          </a:xfrm>
          <a:prstGeom prst="rect">
            <a:avLst/>
          </a:prstGeom>
          <a:solidFill>
            <a:srgbClr val="92D050">
              <a:alpha val="40000"/>
            </a:srgbClr>
          </a:solidFill>
        </p:spPr>
        <p:txBody>
          <a:bodyPr wrap="none">
            <a:spAutoFit/>
          </a:bodyPr>
          <a:lstStyle/>
          <a:p>
            <a:r>
              <a:rPr lang="zh-CN" altLang="en-US" sz="1400" dirty="0">
                <a:solidFill>
                  <a:schemeClr val="tx1">
                    <a:lumMod val="85000"/>
                  </a:schemeClr>
                </a:solidFill>
                <a:latin typeface="Gill Sans MT" panose="020B0502020104020203" pitchFamily="34" charset="0"/>
                <a:ea typeface="Microsoft YaHei" panose="020B0503020204020204" pitchFamily="34" charset="-122"/>
              </a:rPr>
              <a:t>使用</a:t>
            </a:r>
            <a:r>
              <a:rPr lang="en-US" altLang="zh-CN" sz="1400" dirty="0">
                <a:solidFill>
                  <a:schemeClr val="tx1">
                    <a:lumMod val="85000"/>
                  </a:schemeClr>
                </a:solidFill>
                <a:latin typeface="Gill Sans MT" panose="020B0502020104020203" pitchFamily="34" charset="0"/>
                <a:ea typeface="Microsoft YaHei" panose="020B0503020204020204" pitchFamily="34" charset="-122"/>
              </a:rPr>
              <a:t>AGU</a:t>
            </a:r>
            <a:r>
              <a:rPr lang="zh-CN" altLang="en-US" sz="1400" dirty="0">
                <a:solidFill>
                  <a:schemeClr val="tx1">
                    <a:lumMod val="85000"/>
                  </a:schemeClr>
                </a:solidFill>
                <a:latin typeface="Gill Sans MT" panose="020B0502020104020203" pitchFamily="34" charset="0"/>
                <a:ea typeface="Microsoft YaHei" panose="020B0503020204020204" pitchFamily="34" charset="-122"/>
              </a:rPr>
              <a:t>来提升单周期地址访问效率</a:t>
            </a:r>
          </a:p>
        </p:txBody>
      </p:sp>
    </p:spTree>
    <p:extLst>
      <p:ext uri="{BB962C8B-B14F-4D97-AF65-F5344CB8AC3E}">
        <p14:creationId xmlns:p14="http://schemas.microsoft.com/office/powerpoint/2010/main" val="2920467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095D37-09D7-7045-A345-0A0D0708835A}"/>
              </a:ext>
            </a:extLst>
          </p:cNvPr>
          <p:cNvSpPr>
            <a:spLocks noGrp="1"/>
          </p:cNvSpPr>
          <p:nvPr>
            <p:ph type="title"/>
          </p:nvPr>
        </p:nvSpPr>
        <p:spPr/>
        <p:txBody>
          <a:bodyPr/>
          <a:lstStyle/>
          <a:p>
            <a:r>
              <a:rPr lang="zh-CN" altLang="en-US" dirty="0"/>
              <a:t>执行引擎</a:t>
            </a:r>
            <a:endParaRPr kumimoji="1" lang="zh-CN" altLang="en-US" dirty="0"/>
          </a:p>
        </p:txBody>
      </p:sp>
      <p:sp>
        <p:nvSpPr>
          <p:cNvPr id="3" name="内容占位符 2">
            <a:extLst>
              <a:ext uri="{FF2B5EF4-FFF2-40B4-BE49-F238E27FC236}">
                <a16:creationId xmlns:a16="http://schemas.microsoft.com/office/drawing/2014/main" id="{5A538270-8FCF-5D4C-A4E3-13AB67B6122E}"/>
              </a:ext>
            </a:extLst>
          </p:cNvPr>
          <p:cNvSpPr>
            <a:spLocks noGrp="1"/>
          </p:cNvSpPr>
          <p:nvPr>
            <p:ph sz="half" idx="1"/>
          </p:nvPr>
        </p:nvSpPr>
        <p:spPr>
          <a:xfrm>
            <a:off x="623636" y="1351536"/>
            <a:ext cx="3890569" cy="5042918"/>
          </a:xfrm>
        </p:spPr>
        <p:txBody>
          <a:bodyPr/>
          <a:lstStyle/>
          <a:p>
            <a:r>
              <a:rPr lang="en-US" altLang="zh-CN" sz="1800" dirty="0"/>
              <a:t>DOJO</a:t>
            </a:r>
            <a:r>
              <a:rPr lang="zh-CN" altLang="en-US" sz="1800" dirty="0"/>
              <a:t> </a:t>
            </a:r>
            <a:r>
              <a:rPr lang="en-US" altLang="zh-CN" sz="1800" dirty="0"/>
              <a:t>Core</a:t>
            </a:r>
            <a:r>
              <a:rPr lang="zh-CN" altLang="en-US" sz="1800" dirty="0"/>
              <a:t> 架构算力增强的核心是矩阵计算单元。矩阵计算单元与核心 </a:t>
            </a:r>
            <a:r>
              <a:rPr lang="en-US" altLang="zh-CN" sz="1800" dirty="0"/>
              <a:t>SRAM</a:t>
            </a:r>
            <a:r>
              <a:rPr lang="zh-CN" altLang="en-US" sz="1800" dirty="0"/>
              <a:t> 的数据交互构成了主要的内核数据搬运功耗。</a:t>
            </a:r>
          </a:p>
        </p:txBody>
      </p:sp>
      <p:pic>
        <p:nvPicPr>
          <p:cNvPr id="7" name="图片 6">
            <a:extLst>
              <a:ext uri="{FF2B5EF4-FFF2-40B4-BE49-F238E27FC236}">
                <a16:creationId xmlns:a16="http://schemas.microsoft.com/office/drawing/2014/main" id="{82EB8849-DB20-1B43-BD75-6FFFE243C443}"/>
              </a:ext>
            </a:extLst>
          </p:cNvPr>
          <p:cNvPicPr>
            <a:picLocks noChangeAspect="1"/>
          </p:cNvPicPr>
          <p:nvPr/>
        </p:nvPicPr>
        <p:blipFill>
          <a:blip r:embed="rId2"/>
          <a:stretch>
            <a:fillRect/>
          </a:stretch>
        </p:blipFill>
        <p:spPr>
          <a:xfrm>
            <a:off x="4730229" y="1025894"/>
            <a:ext cx="6973726" cy="5359230"/>
          </a:xfrm>
          <a:prstGeom prst="rect">
            <a:avLst/>
          </a:prstGeom>
        </p:spPr>
      </p:pic>
    </p:spTree>
    <p:extLst>
      <p:ext uri="{BB962C8B-B14F-4D97-AF65-F5344CB8AC3E}">
        <p14:creationId xmlns:p14="http://schemas.microsoft.com/office/powerpoint/2010/main" val="3549844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EB5E991-5AA8-CC49-B3BF-49C0B28CB676}"/>
              </a:ext>
            </a:extLst>
          </p:cNvPr>
          <p:cNvSpPr>
            <a:spLocks noGrp="1"/>
          </p:cNvSpPr>
          <p:nvPr>
            <p:ph type="title"/>
          </p:nvPr>
        </p:nvSpPr>
        <p:spPr/>
        <p:txBody>
          <a:bodyPr/>
          <a:lstStyle/>
          <a:p>
            <a:r>
              <a:rPr lang="zh-CN" altLang="en-US" dirty="0"/>
              <a:t>矩阵计算单元</a:t>
            </a:r>
          </a:p>
        </p:txBody>
      </p:sp>
      <p:pic>
        <p:nvPicPr>
          <p:cNvPr id="6" name="图片 5">
            <a:extLst>
              <a:ext uri="{FF2B5EF4-FFF2-40B4-BE49-F238E27FC236}">
                <a16:creationId xmlns:a16="http://schemas.microsoft.com/office/drawing/2014/main" id="{C8A865CA-F104-9D4D-AB6D-AD926D06E925}"/>
              </a:ext>
            </a:extLst>
          </p:cNvPr>
          <p:cNvPicPr>
            <a:picLocks noChangeAspect="1"/>
          </p:cNvPicPr>
          <p:nvPr/>
        </p:nvPicPr>
        <p:blipFill rotWithShape="1">
          <a:blip r:embed="rId2"/>
          <a:srcRect l="5201" t="47900" r="9401" b="2750"/>
          <a:stretch/>
        </p:blipFill>
        <p:spPr>
          <a:xfrm>
            <a:off x="5250404" y="1412776"/>
            <a:ext cx="6336704" cy="4882378"/>
          </a:xfrm>
          <a:prstGeom prst="rect">
            <a:avLst/>
          </a:prstGeom>
        </p:spPr>
      </p:pic>
      <p:sp>
        <p:nvSpPr>
          <p:cNvPr id="3" name="内容占位符 2">
            <a:extLst>
              <a:ext uri="{FF2B5EF4-FFF2-40B4-BE49-F238E27FC236}">
                <a16:creationId xmlns:a16="http://schemas.microsoft.com/office/drawing/2014/main" id="{84ABD676-0869-C843-A6C8-729374CC1F8E}"/>
              </a:ext>
            </a:extLst>
          </p:cNvPr>
          <p:cNvSpPr>
            <a:spLocks noGrp="1"/>
          </p:cNvSpPr>
          <p:nvPr>
            <p:ph sz="half" idx="1"/>
          </p:nvPr>
        </p:nvSpPr>
        <p:spPr>
          <a:xfrm>
            <a:off x="623636" y="1412776"/>
            <a:ext cx="4466634" cy="4608512"/>
          </a:xfrm>
        </p:spPr>
        <p:txBody>
          <a:bodyPr/>
          <a:lstStyle/>
          <a:p>
            <a:r>
              <a:rPr lang="en-US" altLang="zh-CN" sz="1800" b="1" dirty="0"/>
              <a:t>8x8</a:t>
            </a:r>
            <a:r>
              <a:rPr lang="zh-CN" altLang="en-US" sz="1800" b="1" dirty="0"/>
              <a:t> 矩阵乘法单元：</a:t>
            </a:r>
            <a:r>
              <a:rPr lang="zh-CN" altLang="en-US" sz="1800" dirty="0"/>
              <a:t>输入为数据输入阵列和权重输入阵列，计算矩阵乘法后直接在输出进行累加。每个</a:t>
            </a:r>
            <a:r>
              <a:rPr lang="en-US" altLang="zh-CN" sz="1800" dirty="0"/>
              <a:t>DOJO</a:t>
            </a:r>
            <a:r>
              <a:rPr lang="zh-CN" altLang="en-US" sz="1800" dirty="0"/>
              <a:t> </a:t>
            </a:r>
            <a:r>
              <a:rPr lang="en-US" altLang="zh-CN" sz="1800" dirty="0"/>
              <a:t>Core</a:t>
            </a:r>
            <a:r>
              <a:rPr lang="zh-CN" altLang="en-US" sz="1800" dirty="0"/>
              <a:t> 包括</a:t>
            </a:r>
            <a:r>
              <a:rPr lang="en-US" altLang="zh-CN" sz="1800" dirty="0"/>
              <a:t>4</a:t>
            </a:r>
            <a:r>
              <a:rPr lang="zh-CN" altLang="en-US" sz="1800" dirty="0"/>
              <a:t>路 </a:t>
            </a:r>
            <a:r>
              <a:rPr lang="en-US" altLang="zh-CN" sz="1800" dirty="0"/>
              <a:t>8x8</a:t>
            </a:r>
            <a:r>
              <a:rPr lang="zh-CN" altLang="en-US" sz="1800" dirty="0"/>
              <a:t> 矩阵乘法单元。</a:t>
            </a:r>
            <a:endParaRPr lang="en-US" altLang="zh-CN" sz="1800" dirty="0"/>
          </a:p>
          <a:p>
            <a:r>
              <a:rPr lang="zh-CN" altLang="en-US" sz="1800" b="1" dirty="0"/>
              <a:t>设计结构和数据读写：</a:t>
            </a:r>
            <a:r>
              <a:rPr lang="zh-CN" altLang="en-US" sz="1800" dirty="0"/>
              <a:t>精简了</a:t>
            </a:r>
            <a:r>
              <a:rPr lang="en-US" altLang="zh-CN" sz="1800" dirty="0"/>
              <a:t>RISC-V</a:t>
            </a:r>
            <a:r>
              <a:rPr lang="zh-CN" altLang="en-US" sz="1800" dirty="0"/>
              <a:t>缓存结构，节约缓存面积并减少延迟。每个</a:t>
            </a:r>
            <a:r>
              <a:rPr lang="en-US" altLang="zh-CN" sz="1800" dirty="0"/>
              <a:t>DOJO</a:t>
            </a:r>
            <a:r>
              <a:rPr lang="zh-CN" altLang="en-US" sz="1800" dirty="0"/>
              <a:t> </a:t>
            </a:r>
            <a:r>
              <a:rPr lang="en-US" altLang="zh-CN" sz="1800" dirty="0"/>
              <a:t>Core</a:t>
            </a:r>
            <a:r>
              <a:rPr lang="zh-CN" altLang="en-US" sz="1800" dirty="0"/>
              <a:t> </a:t>
            </a:r>
            <a:r>
              <a:rPr lang="en-US" altLang="zh-CN" sz="1800" dirty="0"/>
              <a:t>1.25MB</a:t>
            </a:r>
            <a:r>
              <a:rPr lang="zh-CN" altLang="en-US" sz="1800" dirty="0"/>
              <a:t> </a:t>
            </a:r>
            <a:r>
              <a:rPr lang="en-US" altLang="zh-CN" sz="1800" dirty="0"/>
              <a:t>SRAM</a:t>
            </a:r>
            <a:r>
              <a:rPr lang="zh-CN" altLang="en-US" sz="1800" dirty="0"/>
              <a:t> 可以为 </a:t>
            </a:r>
            <a:r>
              <a:rPr lang="en-US" altLang="zh-CN" sz="1800" dirty="0"/>
              <a:t>SIMD</a:t>
            </a:r>
            <a:r>
              <a:rPr lang="zh-CN" altLang="en-US" sz="1800" dirty="0"/>
              <a:t> 和矩阵计算单元提供 </a:t>
            </a:r>
            <a:r>
              <a:rPr lang="en-US" altLang="zh-CN" sz="1800" dirty="0"/>
              <a:t>2x512</a:t>
            </a:r>
            <a:r>
              <a:rPr lang="zh-CN" altLang="en-US" sz="1800" dirty="0"/>
              <a:t> </a:t>
            </a:r>
            <a:r>
              <a:rPr lang="en-US" altLang="zh-CN" sz="1800" dirty="0"/>
              <a:t>bit</a:t>
            </a:r>
            <a:r>
              <a:rPr lang="zh-CN" altLang="en-US" sz="1800" dirty="0"/>
              <a:t>的读和</a:t>
            </a:r>
            <a:r>
              <a:rPr lang="en-US" altLang="zh-CN" sz="1800" dirty="0"/>
              <a:t>512</a:t>
            </a:r>
            <a:r>
              <a:rPr lang="zh-CN" altLang="en-US" sz="1800" dirty="0"/>
              <a:t> </a:t>
            </a:r>
            <a:r>
              <a:rPr lang="en-US" altLang="zh-CN" sz="1800" dirty="0"/>
              <a:t>bit</a:t>
            </a:r>
            <a:r>
              <a:rPr lang="zh-CN" altLang="en-US" sz="1800" dirty="0"/>
              <a:t> 写带宽，以及面向整数寄存器堆的</a:t>
            </a:r>
            <a:r>
              <a:rPr lang="en-US" altLang="zh-CN" sz="1800" dirty="0"/>
              <a:t>64</a:t>
            </a:r>
            <a:r>
              <a:rPr lang="zh-CN" altLang="en-US" sz="1800" dirty="0"/>
              <a:t> </a:t>
            </a:r>
            <a:r>
              <a:rPr lang="en-US" altLang="zh-CN" sz="1800" dirty="0"/>
              <a:t>bit</a:t>
            </a:r>
            <a:r>
              <a:rPr lang="zh-CN" altLang="en-US" sz="1800" dirty="0"/>
              <a:t> 读写能力。计算的主要数据流是从</a:t>
            </a:r>
            <a:r>
              <a:rPr lang="en-US" altLang="zh-CN" sz="1800" dirty="0"/>
              <a:t>SRAM</a:t>
            </a:r>
            <a:r>
              <a:rPr lang="zh-CN" altLang="en-US" sz="1800" dirty="0"/>
              <a:t> 到 </a:t>
            </a:r>
            <a:r>
              <a:rPr lang="en-US" altLang="zh-CN" sz="1800" dirty="0"/>
              <a:t>SIMD</a:t>
            </a:r>
            <a:r>
              <a:rPr lang="zh-CN" altLang="en-US" sz="1800" dirty="0"/>
              <a:t> 和矩阵乘法单元。</a:t>
            </a:r>
            <a:endParaRPr kumimoji="1" lang="zh-CN" altLang="en-US" sz="1800" dirty="0"/>
          </a:p>
        </p:txBody>
      </p:sp>
      <p:sp>
        <p:nvSpPr>
          <p:cNvPr id="8" name="矩形 7">
            <a:extLst>
              <a:ext uri="{FF2B5EF4-FFF2-40B4-BE49-F238E27FC236}">
                <a16:creationId xmlns:a16="http://schemas.microsoft.com/office/drawing/2014/main" id="{81B66547-E4FD-5241-912A-7D381ED82FB1}"/>
              </a:ext>
            </a:extLst>
          </p:cNvPr>
          <p:cNvSpPr/>
          <p:nvPr/>
        </p:nvSpPr>
        <p:spPr>
          <a:xfrm>
            <a:off x="7250509" y="641197"/>
            <a:ext cx="4459426" cy="738664"/>
          </a:xfrm>
          <a:prstGeom prst="rect">
            <a:avLst/>
          </a:prstGeom>
        </p:spPr>
        <p:txBody>
          <a:bodyPr wrap="none">
            <a:spAutoFit/>
          </a:bodyPr>
          <a:lstStyle/>
          <a:p>
            <a:r>
              <a:rPr lang="zh-CN" altLang="en-US" sz="1400" dirty="0">
                <a:latin typeface="Gill Sans MT" panose="020B0502020104020203" pitchFamily="34" charset="0"/>
                <a:hlinkClick r:id="rId3"/>
              </a:rPr>
              <a:t>https://patents.google.com/patent/US20190235866A1/en</a:t>
            </a:r>
            <a:endParaRPr lang="en-US" altLang="zh-CN" sz="1400" dirty="0">
              <a:latin typeface="Gill Sans MT" panose="020B0502020104020203" pitchFamily="34" charset="0"/>
            </a:endParaRPr>
          </a:p>
          <a:p>
            <a:r>
              <a:rPr lang="en-US" altLang="zh-CN" sz="1400" dirty="0">
                <a:latin typeface="Gill Sans MT" panose="020B0502020104020203" pitchFamily="34" charset="0"/>
                <a:hlinkClick r:id="rId4"/>
              </a:rPr>
              <a:t>https://patents.google.com/patent/US20200348909A1/en</a:t>
            </a:r>
            <a:endParaRPr lang="en-US" altLang="zh-CN" sz="1400" dirty="0">
              <a:latin typeface="Gill Sans MT" panose="020B0502020104020203" pitchFamily="34" charset="0"/>
            </a:endParaRPr>
          </a:p>
          <a:p>
            <a:r>
              <a:rPr lang="en-US" altLang="zh-CN" sz="1400" dirty="0">
                <a:latin typeface="Gill Sans MT" panose="020B0502020104020203" pitchFamily="34" charset="0"/>
                <a:hlinkClick r:id="rId5"/>
              </a:rPr>
              <a:t>https://patents.google.com/patent/US20200349216A1/en</a:t>
            </a:r>
            <a:endParaRPr lang="en-US" altLang="zh-CN" sz="1400" dirty="0">
              <a:latin typeface="Gill Sans MT" panose="020B0502020104020203" pitchFamily="34" charset="0"/>
            </a:endParaRPr>
          </a:p>
        </p:txBody>
      </p:sp>
    </p:spTree>
    <p:extLst>
      <p:ext uri="{BB962C8B-B14F-4D97-AF65-F5344CB8AC3E}">
        <p14:creationId xmlns:p14="http://schemas.microsoft.com/office/powerpoint/2010/main" val="2540054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F0BA7F8-B008-5A49-9680-B8044CE30715}"/>
              </a:ext>
            </a:extLst>
          </p:cNvPr>
          <p:cNvSpPr>
            <a:spLocks noGrp="1"/>
          </p:cNvSpPr>
          <p:nvPr>
            <p:ph type="title"/>
          </p:nvPr>
        </p:nvSpPr>
        <p:spPr/>
        <p:txBody>
          <a:bodyPr/>
          <a:lstStyle/>
          <a:p>
            <a:r>
              <a:rPr lang="zh-CN" altLang="en-US" dirty="0"/>
              <a:t>计算主要处理流程</a:t>
            </a:r>
          </a:p>
        </p:txBody>
      </p:sp>
      <p:sp>
        <p:nvSpPr>
          <p:cNvPr id="3" name="内容占位符 2">
            <a:extLst>
              <a:ext uri="{FF2B5EF4-FFF2-40B4-BE49-F238E27FC236}">
                <a16:creationId xmlns:a16="http://schemas.microsoft.com/office/drawing/2014/main" id="{5A538270-8FCF-5D4C-A4E3-13AB67B6122E}"/>
              </a:ext>
            </a:extLst>
          </p:cNvPr>
          <p:cNvSpPr>
            <a:spLocks noGrp="1"/>
          </p:cNvSpPr>
          <p:nvPr>
            <p:ph sz="half" idx="1"/>
          </p:nvPr>
        </p:nvSpPr>
        <p:spPr>
          <a:xfrm>
            <a:off x="623636" y="1351536"/>
            <a:ext cx="4250610" cy="5042918"/>
          </a:xfrm>
        </p:spPr>
        <p:txBody>
          <a:bodyPr anchor="ctr"/>
          <a:lstStyle/>
          <a:p>
            <a:r>
              <a:rPr lang="zh-CN" altLang="en-US" sz="1400" dirty="0"/>
              <a:t>通过多路选择器（</a:t>
            </a:r>
            <a:r>
              <a:rPr lang="en-US" altLang="zh-CN" sz="1400" dirty="0"/>
              <a:t>Mux</a:t>
            </a:r>
            <a:r>
              <a:rPr lang="zh-CN" altLang="en-US" sz="1400" dirty="0"/>
              <a:t>）从</a:t>
            </a:r>
            <a:r>
              <a:rPr lang="en-US" altLang="zh-CN" sz="1400" dirty="0"/>
              <a:t>SRAM</a:t>
            </a:r>
            <a:r>
              <a:rPr lang="zh-CN" altLang="en-US" sz="1400" dirty="0"/>
              <a:t>中加载权重到权重输入阵列（</a:t>
            </a:r>
            <a:r>
              <a:rPr lang="en-US" altLang="zh-CN" sz="1400" dirty="0"/>
              <a:t>Weight input array</a:t>
            </a:r>
            <a:r>
              <a:rPr lang="zh-CN" altLang="en-US" sz="1400" dirty="0"/>
              <a:t>），同时</a:t>
            </a:r>
            <a:r>
              <a:rPr lang="en-US" altLang="zh-CN" sz="1400" dirty="0"/>
              <a:t>SRAM</a:t>
            </a:r>
            <a:r>
              <a:rPr lang="zh-CN" altLang="en-US" sz="1400" dirty="0"/>
              <a:t>中加载数据到数据输入阵列（</a:t>
            </a:r>
            <a:r>
              <a:rPr lang="en-US" altLang="zh-CN" sz="1400" dirty="0"/>
              <a:t>Data input array</a:t>
            </a:r>
            <a:r>
              <a:rPr lang="zh-CN" altLang="en-US" sz="1400" dirty="0"/>
              <a:t>）。</a:t>
            </a:r>
          </a:p>
          <a:p>
            <a:r>
              <a:rPr lang="zh-CN" altLang="en-US" sz="1400" dirty="0"/>
              <a:t>输入的数据与权重在矩阵计算器（</a:t>
            </a:r>
            <a:r>
              <a:rPr lang="en-US" altLang="zh-CN" sz="1400" dirty="0"/>
              <a:t>Matrix computation Unit</a:t>
            </a:r>
            <a:r>
              <a:rPr lang="zh-CN" altLang="en-US" sz="1400" dirty="0"/>
              <a:t>）中进行乘法计算（内积或外积？）</a:t>
            </a:r>
          </a:p>
          <a:p>
            <a:r>
              <a:rPr lang="zh-CN" altLang="en-US" sz="1400" dirty="0"/>
              <a:t>乘法计算结果输出到输出累加（</a:t>
            </a:r>
            <a:r>
              <a:rPr lang="en-US" altLang="zh-CN" sz="1400" dirty="0"/>
              <a:t>Output accumulator</a:t>
            </a:r>
            <a:r>
              <a:rPr lang="zh-CN" altLang="en-US" sz="1400" dirty="0"/>
              <a:t>）中进行累加。这里计算时可以通过矩阵划分拼接的方式进行超过</a:t>
            </a:r>
            <a:r>
              <a:rPr lang="en-US" altLang="zh-CN" sz="1400" dirty="0"/>
              <a:t>8x8</a:t>
            </a:r>
            <a:r>
              <a:rPr lang="zh-CN" altLang="en-US" sz="1400" dirty="0"/>
              <a:t>的矩阵计算。</a:t>
            </a:r>
          </a:p>
          <a:p>
            <a:r>
              <a:rPr lang="zh-CN" altLang="en-US" sz="1400" dirty="0"/>
              <a:t>累加后的输出传入后处理器寄存器堆进行缓存，随后进行后处理（可执行例如激活、池化、</a:t>
            </a:r>
            <a:r>
              <a:rPr lang="en-US" altLang="zh-CN" sz="1400" dirty="0"/>
              <a:t>Padding</a:t>
            </a:r>
            <a:r>
              <a:rPr lang="zh-CN" altLang="en-US" sz="1400" dirty="0"/>
              <a:t>等操作）。</a:t>
            </a:r>
          </a:p>
          <a:p>
            <a:r>
              <a:rPr lang="zh-CN" altLang="en-US" sz="1400" dirty="0"/>
              <a:t>整个计算流程由控制单元（</a:t>
            </a:r>
            <a:r>
              <a:rPr lang="en-US" altLang="zh-CN" sz="1400" dirty="0"/>
              <a:t>Control unit</a:t>
            </a:r>
            <a:r>
              <a:rPr lang="zh-CN" altLang="en-US" sz="1400" dirty="0"/>
              <a:t>）直接控制，无需</a:t>
            </a:r>
            <a:r>
              <a:rPr lang="en-US" altLang="zh-CN" sz="1400" dirty="0"/>
              <a:t>CPU</a:t>
            </a:r>
            <a:r>
              <a:rPr lang="zh-CN" altLang="en-US" sz="1400" dirty="0"/>
              <a:t>干预。</a:t>
            </a:r>
          </a:p>
        </p:txBody>
      </p:sp>
      <p:pic>
        <p:nvPicPr>
          <p:cNvPr id="5" name="图片 4">
            <a:extLst>
              <a:ext uri="{FF2B5EF4-FFF2-40B4-BE49-F238E27FC236}">
                <a16:creationId xmlns:a16="http://schemas.microsoft.com/office/drawing/2014/main" id="{1C43B5A8-5126-C348-B156-ADDD927A1C7C}"/>
              </a:ext>
            </a:extLst>
          </p:cNvPr>
          <p:cNvPicPr>
            <a:picLocks noChangeAspect="1"/>
          </p:cNvPicPr>
          <p:nvPr/>
        </p:nvPicPr>
        <p:blipFill>
          <a:blip r:embed="rId2"/>
          <a:stretch>
            <a:fillRect/>
          </a:stretch>
        </p:blipFill>
        <p:spPr>
          <a:xfrm>
            <a:off x="5135180" y="1377499"/>
            <a:ext cx="6480000" cy="4783824"/>
          </a:xfrm>
          <a:prstGeom prst="rect">
            <a:avLst/>
          </a:prstGeom>
        </p:spPr>
      </p:pic>
    </p:spTree>
    <p:extLst>
      <p:ext uri="{BB962C8B-B14F-4D97-AF65-F5344CB8AC3E}">
        <p14:creationId xmlns:p14="http://schemas.microsoft.com/office/powerpoint/2010/main" val="1179027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CD4A5-1AE5-E044-818C-096093634E6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BACB5C6-5007-4444-971D-EC90CBB608F3}"/>
              </a:ext>
            </a:extLst>
          </p:cNvPr>
          <p:cNvSpPr>
            <a:spLocks noGrp="1"/>
          </p:cNvSpPr>
          <p:nvPr>
            <p:ph sz="half" idx="1"/>
          </p:nvPr>
        </p:nvSpPr>
        <p:spPr/>
        <p:txBody>
          <a:bodyPr/>
          <a:lstStyle/>
          <a:p>
            <a:r>
              <a:rPr lang="zh-CN" altLang="en-US" sz="1800" b="1" dirty="0"/>
              <a:t>执行单元</a:t>
            </a:r>
            <a:r>
              <a:rPr lang="zh-CN" altLang="en-US" sz="1800" dirty="0"/>
              <a:t>：具有</a:t>
            </a:r>
            <a:r>
              <a:rPr lang="en-US" altLang="zh-CN" sz="1800" dirty="0"/>
              <a:t>2</a:t>
            </a:r>
            <a:r>
              <a:rPr lang="zh-CN" altLang="en-US" sz="1800" dirty="0"/>
              <a:t>路</a:t>
            </a:r>
            <a:r>
              <a:rPr lang="en-US" altLang="zh-CN" sz="1800" dirty="0"/>
              <a:t>ALU</a:t>
            </a:r>
            <a:r>
              <a:rPr lang="zh-CN" altLang="en-US" sz="1800" dirty="0"/>
              <a:t>和</a:t>
            </a:r>
            <a:r>
              <a:rPr lang="en-US" altLang="zh-CN" sz="1800" dirty="0"/>
              <a:t>2</a:t>
            </a:r>
            <a:r>
              <a:rPr lang="zh-CN" altLang="en-US" sz="1800" dirty="0"/>
              <a:t>路</a:t>
            </a:r>
            <a:r>
              <a:rPr lang="en-US" altLang="zh-CN" sz="1800" dirty="0"/>
              <a:t>AGU</a:t>
            </a:r>
            <a:r>
              <a:rPr lang="zh-CN" altLang="en-US" sz="1800" dirty="0"/>
              <a:t>，以及针对向量</a:t>
            </a:r>
            <a:r>
              <a:rPr lang="en-US" altLang="zh-CN" sz="1800" dirty="0"/>
              <a:t>/</a:t>
            </a:r>
            <a:r>
              <a:rPr lang="zh-CN" altLang="en-US" sz="1800" dirty="0"/>
              <a:t>矩阵计算的</a:t>
            </a:r>
            <a:r>
              <a:rPr lang="en-US" altLang="zh-CN" sz="1800" dirty="0"/>
              <a:t>512</a:t>
            </a:r>
            <a:r>
              <a:rPr lang="zh-CN" altLang="en-US" sz="1800" dirty="0"/>
              <a:t>位</a:t>
            </a:r>
            <a:r>
              <a:rPr lang="en-US" altLang="zh-CN" sz="1800" dirty="0"/>
              <a:t>SIMD</a:t>
            </a:r>
            <a:r>
              <a:rPr lang="zh-CN" altLang="en-US" sz="1800" dirty="0"/>
              <a:t>和矩阵计算单元（分别执行</a:t>
            </a:r>
            <a:r>
              <a:rPr lang="en-US" altLang="zh-CN" sz="1800" dirty="0"/>
              <a:t>512</a:t>
            </a:r>
            <a:r>
              <a:rPr lang="zh-CN" altLang="en-US" sz="1800" dirty="0"/>
              <a:t>位向量计算和</a:t>
            </a:r>
            <a:r>
              <a:rPr lang="en-US" altLang="zh-CN" sz="1800" dirty="0"/>
              <a:t>4</a:t>
            </a:r>
            <a:r>
              <a:rPr lang="zh-CN" altLang="en-US" sz="1800" dirty="0"/>
              <a:t>路</a:t>
            </a:r>
            <a:r>
              <a:rPr lang="en-US" altLang="zh-CN" sz="1800" dirty="0"/>
              <a:t>8x8</a:t>
            </a:r>
            <a:r>
              <a:rPr lang="zh-CN" altLang="en-US" sz="1800" dirty="0"/>
              <a:t>矩阵乘法）。其中矩阵计算单元是</a:t>
            </a:r>
            <a:r>
              <a:rPr lang="en-US" altLang="zh-CN" sz="1800" dirty="0"/>
              <a:t>D1</a:t>
            </a:r>
            <a:r>
              <a:rPr lang="zh-CN" altLang="en-US" sz="1800" dirty="0"/>
              <a:t>芯片的</a:t>
            </a:r>
            <a:r>
              <a:rPr lang="zh-CN" altLang="en-US" sz="1800" b="1" dirty="0"/>
              <a:t>算力主体</a:t>
            </a:r>
            <a:r>
              <a:rPr lang="zh-CN" altLang="en-US" sz="1800" dirty="0"/>
              <a:t>。（在下一节具体介绍）</a:t>
            </a:r>
          </a:p>
          <a:p>
            <a:r>
              <a:rPr lang="en-US" altLang="zh-CN" sz="1800" b="1" dirty="0"/>
              <a:t>ALU</a:t>
            </a:r>
            <a:r>
              <a:rPr lang="zh-CN" altLang="en-US" sz="1800" b="1" dirty="0"/>
              <a:t>和</a:t>
            </a:r>
            <a:r>
              <a:rPr lang="en-US" altLang="zh-CN" sz="1800" b="1" dirty="0"/>
              <a:t>AGU</a:t>
            </a:r>
            <a:r>
              <a:rPr lang="zh-CN" altLang="en-US" sz="1800" dirty="0"/>
              <a:t>主要负责矩阵计算之外的少量逻辑计算。其中</a:t>
            </a:r>
            <a:r>
              <a:rPr lang="en-US" altLang="zh-CN" sz="1800" dirty="0"/>
              <a:t>AGU</a:t>
            </a:r>
            <a:r>
              <a:rPr lang="zh-CN" altLang="en-US" sz="1800" dirty="0"/>
              <a:t>是</a:t>
            </a:r>
            <a:r>
              <a:rPr lang="zh-CN" altLang="en-US" sz="1800" b="1" dirty="0"/>
              <a:t>地址生成单元</a:t>
            </a:r>
            <a:r>
              <a:rPr lang="zh-CN" altLang="en-US" sz="1800" dirty="0"/>
              <a:t>，主要用于生成操作</a:t>
            </a:r>
            <a:r>
              <a:rPr lang="en-US" altLang="zh-CN" sz="1800" dirty="0"/>
              <a:t>SRAM</a:t>
            </a:r>
            <a:r>
              <a:rPr lang="zh-CN" altLang="en-US" sz="1800" dirty="0"/>
              <a:t>所需的地址和访问其他核心的地址。通过由与 </a:t>
            </a:r>
            <a:r>
              <a:rPr lang="en-US" altLang="zh-CN" sz="1800" dirty="0"/>
              <a:t>CPU </a:t>
            </a:r>
            <a:r>
              <a:rPr lang="zh-CN" altLang="en-US" sz="1800" dirty="0"/>
              <a:t>的其余部分并行运行地址计算。</a:t>
            </a:r>
            <a:br>
              <a:rPr lang="zh-CN" altLang="en-US" sz="1800" dirty="0"/>
            </a:br>
            <a:r>
              <a:rPr lang="zh-CN" altLang="en-US" sz="1800" dirty="0"/>
              <a:t>普通</a:t>
            </a:r>
            <a:r>
              <a:rPr lang="en-US" altLang="zh-CN" sz="1800" dirty="0"/>
              <a:t>CPU </a:t>
            </a:r>
            <a:r>
              <a:rPr lang="zh-CN" altLang="en-US" sz="1800" dirty="0"/>
              <a:t>在执行各种操作时，需要计算从内存（或</a:t>
            </a:r>
            <a:r>
              <a:rPr lang="en-US" altLang="zh-CN" sz="1800" dirty="0"/>
              <a:t>SRAM</a:t>
            </a:r>
            <a:r>
              <a:rPr lang="zh-CN" altLang="en-US" sz="1800" dirty="0"/>
              <a:t>）中取数据所需的内存地址。例如，必须先计算数组元素的内存位置，然后 </a:t>
            </a:r>
            <a:r>
              <a:rPr lang="en-US" altLang="zh-CN" sz="1800" dirty="0"/>
              <a:t>CPU</a:t>
            </a:r>
            <a:r>
              <a:rPr lang="zh-CN" altLang="en-US" sz="1800" dirty="0"/>
              <a:t>内核才能从实际内存位置获取数据。这些地址生成计算涉及不同的整数算术运算，例如加法、减法、模运算或位移。计算内存地址可以编译多个通用机器指令，也可以类似特斯拉</a:t>
            </a:r>
            <a:r>
              <a:rPr lang="en-US" altLang="zh-CN" sz="1800" dirty="0"/>
              <a:t>Dojo</a:t>
            </a:r>
            <a:r>
              <a:rPr lang="zh-CN" altLang="en-US" sz="1800" dirty="0"/>
              <a:t>这样通过</a:t>
            </a:r>
            <a:r>
              <a:rPr lang="en-US" altLang="zh-CN" sz="1800" dirty="0"/>
              <a:t>AGU</a:t>
            </a:r>
            <a:r>
              <a:rPr lang="zh-CN" altLang="en-US" sz="1800" dirty="0"/>
              <a:t>的硬件电路直接执行。这样各种地址生成计算可以从</a:t>
            </a:r>
            <a:r>
              <a:rPr lang="en-US" altLang="zh-CN" sz="1800" dirty="0"/>
              <a:t>ALU</a:t>
            </a:r>
            <a:r>
              <a:rPr lang="zh-CN" altLang="en-US" sz="1800" dirty="0"/>
              <a:t>卸载，减少执行</a:t>
            </a:r>
            <a:r>
              <a:rPr lang="en-US" altLang="zh-CN" sz="1800" dirty="0"/>
              <a:t>AI</a:t>
            </a:r>
            <a:r>
              <a:rPr lang="zh-CN" altLang="en-US" sz="1800" dirty="0"/>
              <a:t>计算所需等待的</a:t>
            </a:r>
            <a:r>
              <a:rPr lang="en-US" altLang="zh-CN" sz="1800" dirty="0"/>
              <a:t>CPU </a:t>
            </a:r>
            <a:r>
              <a:rPr lang="zh-CN" altLang="en-US" sz="1800" dirty="0"/>
              <a:t>周期数，从而</a:t>
            </a:r>
            <a:r>
              <a:rPr lang="zh-CN" altLang="en-US" sz="1800" b="1" dirty="0"/>
              <a:t>提高计算性能</a:t>
            </a:r>
            <a:r>
              <a:rPr lang="zh-CN" altLang="en-US" sz="1800" dirty="0"/>
              <a:t>。</a:t>
            </a:r>
          </a:p>
          <a:p>
            <a:r>
              <a:rPr lang="en-US" altLang="zh-CN" sz="1800" b="1" dirty="0"/>
              <a:t>SIMD</a:t>
            </a:r>
            <a:r>
              <a:rPr lang="zh-CN" altLang="en-US" sz="1800" dirty="0"/>
              <a:t>主要负责激活等特殊功能计算和数据的累加。</a:t>
            </a:r>
          </a:p>
          <a:p>
            <a:r>
              <a:rPr lang="zh-CN" altLang="en-US" sz="1800" b="1" dirty="0"/>
              <a:t>矩阵计算单元</a:t>
            </a:r>
            <a:r>
              <a:rPr lang="zh-CN" altLang="en-US" sz="1800" dirty="0"/>
              <a:t>是</a:t>
            </a:r>
            <a:r>
              <a:rPr lang="en-US" altLang="zh-CN" sz="1800" dirty="0"/>
              <a:t>Dojo</a:t>
            </a:r>
            <a:r>
              <a:rPr lang="zh-CN" altLang="en-US" sz="1800" dirty="0"/>
              <a:t>的主要算力原件，负责二维矩阵计算，进而实现卷积、</a:t>
            </a:r>
            <a:r>
              <a:rPr lang="en-US" altLang="zh-CN" sz="1800" dirty="0"/>
              <a:t>Transformer</a:t>
            </a:r>
            <a:r>
              <a:rPr lang="zh-CN" altLang="en-US" sz="1800" dirty="0"/>
              <a:t>等计算。</a:t>
            </a:r>
            <a:endParaRPr lang="en-US" altLang="zh-CN" sz="1800" dirty="0"/>
          </a:p>
          <a:p>
            <a:endParaRPr lang="zh-CN" altLang="en-US" sz="1800" dirty="0"/>
          </a:p>
          <a:p>
            <a:endParaRPr kumimoji="1" lang="zh-CN" altLang="en-US" sz="1800" dirty="0"/>
          </a:p>
        </p:txBody>
      </p:sp>
    </p:spTree>
    <p:extLst>
      <p:ext uri="{BB962C8B-B14F-4D97-AF65-F5344CB8AC3E}">
        <p14:creationId xmlns:p14="http://schemas.microsoft.com/office/powerpoint/2010/main" val="2188828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AE05AF-D551-894C-A98C-AC633980377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E39245F4-3C1C-364A-AD8B-786829E5C129}"/>
              </a:ext>
            </a:extLst>
          </p:cNvPr>
          <p:cNvSpPr>
            <a:spLocks noGrp="1"/>
          </p:cNvSpPr>
          <p:nvPr>
            <p:ph sz="half" idx="1"/>
          </p:nvPr>
        </p:nvSpPr>
        <p:spPr/>
        <p:txBody>
          <a:bodyPr/>
          <a:lstStyle/>
          <a:p>
            <a:r>
              <a:rPr lang="zh-CN" altLang="en-US" dirty="0"/>
              <a:t>内核的 </a:t>
            </a:r>
            <a:r>
              <a:rPr lang="en-US" altLang="zh-CN" dirty="0"/>
              <a:t>4 </a:t>
            </a:r>
            <a:r>
              <a:rPr lang="zh-CN" altLang="en-US" dirty="0"/>
              <a:t>路 </a:t>
            </a:r>
            <a:r>
              <a:rPr lang="en-US" altLang="zh-CN" dirty="0"/>
              <a:t>SMT </a:t>
            </a:r>
            <a:r>
              <a:rPr lang="zh-CN" altLang="en-US" dirty="0"/>
              <a:t>功能更多的是让单个应用程序公开显式并行性，而不是提高多任务处理性能。例如，一个线程可以执行向量计算，而另一个线程将数据从系统内存异步加载到 </a:t>
            </a:r>
            <a:r>
              <a:rPr lang="en-US" altLang="zh-CN" dirty="0"/>
              <a:t>SRAM</a:t>
            </a:r>
            <a:r>
              <a:rPr lang="zh-CN" altLang="en-US" dirty="0"/>
              <a:t>（通过 </a:t>
            </a:r>
            <a:r>
              <a:rPr lang="en-US" altLang="zh-CN" dirty="0"/>
              <a:t>DMA</a:t>
            </a:r>
            <a:r>
              <a:rPr lang="zh-CN" altLang="en-US" dirty="0"/>
              <a:t>）。</a:t>
            </a:r>
            <a:endParaRPr kumimoji="1" lang="zh-CN" altLang="en-US" dirty="0"/>
          </a:p>
        </p:txBody>
      </p:sp>
    </p:spTree>
    <p:extLst>
      <p:ext uri="{BB962C8B-B14F-4D97-AF65-F5344CB8AC3E}">
        <p14:creationId xmlns:p14="http://schemas.microsoft.com/office/powerpoint/2010/main" val="3979202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C00000"/>
                </a:solidFill>
                <a:latin typeface="Futura Medium" panose="020B0602020204020303" pitchFamily="34" charset="-79"/>
                <a:cs typeface="Futura Medium" panose="020B0602020204020303" pitchFamily="34" charset="-79"/>
              </a:rPr>
              <a:t>SRAM</a:t>
            </a:r>
            <a:r>
              <a:rPr kumimoji="1" lang="zh-CN" altLang="en-US" sz="9600" b="1" dirty="0">
                <a:solidFill>
                  <a:srgbClr val="C00000"/>
                </a:solidFill>
                <a:latin typeface="Futura Medium" panose="020B0602020204020303" pitchFamily="34" charset="-79"/>
                <a:cs typeface="Futura Medium" panose="020B0602020204020303" pitchFamily="34" charset="-79"/>
              </a:rPr>
              <a:t> 与内存</a:t>
            </a:r>
            <a:endParaRPr kumimoji="1" lang="en-US" altLang="zh-CN" sz="9600" b="1"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01065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06C04DB-6A66-3B44-852E-C1317F175C7C}"/>
              </a:ext>
            </a:extLst>
          </p:cNvPr>
          <p:cNvSpPr>
            <a:spLocks noGrp="1"/>
          </p:cNvSpPr>
          <p:nvPr>
            <p:ph type="title"/>
          </p:nvPr>
        </p:nvSpPr>
        <p:spPr/>
        <p:txBody>
          <a:bodyPr/>
          <a:lstStyle/>
          <a:p>
            <a:r>
              <a:rPr lang="en-US" altLang="zh-CN" dirty="0"/>
              <a:t>SRAM</a:t>
            </a:r>
            <a:endParaRPr lang="zh-CN" altLang="en-US" dirty="0"/>
          </a:p>
        </p:txBody>
      </p:sp>
      <p:sp>
        <p:nvSpPr>
          <p:cNvPr id="3" name="内容占位符 2">
            <a:extLst>
              <a:ext uri="{FF2B5EF4-FFF2-40B4-BE49-F238E27FC236}">
                <a16:creationId xmlns:a16="http://schemas.microsoft.com/office/drawing/2014/main" id="{7EBFE152-D742-104F-80B4-A65120C362CC}"/>
              </a:ext>
            </a:extLst>
          </p:cNvPr>
          <p:cNvSpPr>
            <a:spLocks noGrp="1"/>
          </p:cNvSpPr>
          <p:nvPr>
            <p:ph sz="half" idx="1"/>
          </p:nvPr>
        </p:nvSpPr>
        <p:spPr>
          <a:xfrm>
            <a:off x="623636" y="1351536"/>
            <a:ext cx="4538641" cy="5042918"/>
          </a:xfrm>
        </p:spPr>
        <p:txBody>
          <a:bodyPr/>
          <a:lstStyle/>
          <a:p>
            <a:r>
              <a:rPr lang="zh-CN" altLang="en-US" sz="1800" dirty="0">
                <a:solidFill>
                  <a:schemeClr val="tx1">
                    <a:lumMod val="85000"/>
                  </a:schemeClr>
                </a:solidFill>
              </a:rPr>
              <a:t>每个节点 </a:t>
            </a:r>
            <a:r>
              <a:rPr lang="en-US" altLang="zh-CN" sz="1800" dirty="0">
                <a:solidFill>
                  <a:schemeClr val="tx1">
                    <a:lumMod val="85000"/>
                  </a:schemeClr>
                </a:solidFill>
              </a:rPr>
              <a:t>1.25MB</a:t>
            </a:r>
            <a:r>
              <a:rPr lang="zh-CN" altLang="en-US" sz="1800" dirty="0">
                <a:solidFill>
                  <a:schemeClr val="tx1">
                    <a:lumMod val="85000"/>
                  </a:schemeClr>
                </a:solidFill>
              </a:rPr>
              <a:t> </a:t>
            </a:r>
            <a:r>
              <a:rPr lang="en-US" altLang="zh-CN" sz="1800" dirty="0">
                <a:solidFill>
                  <a:schemeClr val="tx1">
                    <a:lumMod val="85000"/>
                  </a:schemeClr>
                </a:solidFill>
              </a:rPr>
              <a:t>SRAM</a:t>
            </a:r>
            <a:r>
              <a:rPr lang="zh-CN" altLang="en-US" sz="1800" dirty="0">
                <a:solidFill>
                  <a:schemeClr val="tx1">
                    <a:lumMod val="85000"/>
                  </a:schemeClr>
                </a:solidFill>
              </a:rPr>
              <a:t>。</a:t>
            </a:r>
            <a:r>
              <a:rPr lang="en-US" altLang="zh-CN" sz="1800" dirty="0">
                <a:solidFill>
                  <a:schemeClr val="tx1">
                    <a:lumMod val="85000"/>
                  </a:schemeClr>
                </a:solidFill>
              </a:rPr>
              <a:t>AI</a:t>
            </a:r>
            <a:r>
              <a:rPr lang="zh-CN" altLang="en-US" sz="1800" dirty="0">
                <a:solidFill>
                  <a:schemeClr val="tx1">
                    <a:lumMod val="85000"/>
                  </a:schemeClr>
                </a:solidFill>
              </a:rPr>
              <a:t>训练和推理芯片中，一种常见的技术是将内存与计算共置，以最大限度地减少数据传输（</a:t>
            </a:r>
            <a:r>
              <a:rPr lang="en-US" altLang="zh-CN" sz="1800" dirty="0">
                <a:solidFill>
                  <a:schemeClr val="tx1">
                    <a:lumMod val="85000"/>
                  </a:schemeClr>
                </a:solidFill>
              </a:rPr>
              <a:t>Memory</a:t>
            </a:r>
            <a:r>
              <a:rPr lang="zh-CN" altLang="en-US" sz="1800" dirty="0">
                <a:solidFill>
                  <a:schemeClr val="tx1">
                    <a:lumMod val="85000"/>
                  </a:schemeClr>
                </a:solidFill>
              </a:rPr>
              <a:t> </a:t>
            </a:r>
            <a:r>
              <a:rPr lang="en-US" altLang="zh-CN" sz="1800" dirty="0">
                <a:solidFill>
                  <a:schemeClr val="tx1">
                    <a:lumMod val="85000"/>
                  </a:schemeClr>
                </a:solidFill>
              </a:rPr>
              <a:t>Bound</a:t>
            </a:r>
            <a:r>
              <a:rPr lang="zh-CN" altLang="en-US" sz="1800" dirty="0">
                <a:solidFill>
                  <a:schemeClr val="tx1">
                    <a:lumMod val="85000"/>
                  </a:schemeClr>
                </a:solidFill>
              </a:rPr>
              <a:t>）。</a:t>
            </a:r>
          </a:p>
        </p:txBody>
      </p:sp>
      <p:pic>
        <p:nvPicPr>
          <p:cNvPr id="4" name="图片 3">
            <a:extLst>
              <a:ext uri="{FF2B5EF4-FFF2-40B4-BE49-F238E27FC236}">
                <a16:creationId xmlns:a16="http://schemas.microsoft.com/office/drawing/2014/main" id="{A2FC19DF-6C15-7340-B5B4-4C0139548B75}"/>
              </a:ext>
            </a:extLst>
          </p:cNvPr>
          <p:cNvPicPr>
            <a:picLocks noChangeAspect="1"/>
          </p:cNvPicPr>
          <p:nvPr/>
        </p:nvPicPr>
        <p:blipFill>
          <a:blip r:embed="rId2"/>
          <a:stretch>
            <a:fillRect/>
          </a:stretch>
        </p:blipFill>
        <p:spPr>
          <a:xfrm>
            <a:off x="5306293" y="1351536"/>
            <a:ext cx="6573137" cy="4899975"/>
          </a:xfrm>
          <a:prstGeom prst="rect">
            <a:avLst/>
          </a:prstGeom>
        </p:spPr>
      </p:pic>
      <p:pic>
        <p:nvPicPr>
          <p:cNvPr id="6" name="图片 5">
            <a:extLst>
              <a:ext uri="{FF2B5EF4-FFF2-40B4-BE49-F238E27FC236}">
                <a16:creationId xmlns:a16="http://schemas.microsoft.com/office/drawing/2014/main" id="{306802A4-4D4B-DF43-A792-1A0A6D5D1A3F}"/>
              </a:ext>
            </a:extLst>
          </p:cNvPr>
          <p:cNvPicPr>
            <a:picLocks noChangeAspect="1"/>
          </p:cNvPicPr>
          <p:nvPr/>
        </p:nvPicPr>
        <p:blipFill>
          <a:blip r:embed="rId3"/>
          <a:stretch>
            <a:fillRect/>
          </a:stretch>
        </p:blipFill>
        <p:spPr>
          <a:xfrm>
            <a:off x="1057821" y="3373565"/>
            <a:ext cx="3888432" cy="2866993"/>
          </a:xfrm>
          <a:prstGeom prst="rect">
            <a:avLst/>
          </a:prstGeom>
        </p:spPr>
      </p:pic>
      <p:sp>
        <p:nvSpPr>
          <p:cNvPr id="2" name="矩形 1">
            <a:extLst>
              <a:ext uri="{FF2B5EF4-FFF2-40B4-BE49-F238E27FC236}">
                <a16:creationId xmlns:a16="http://schemas.microsoft.com/office/drawing/2014/main" id="{25A8A4FA-9BEB-D548-B41D-BEDEE69083BB}"/>
              </a:ext>
            </a:extLst>
          </p:cNvPr>
          <p:cNvSpPr/>
          <p:nvPr/>
        </p:nvSpPr>
        <p:spPr>
          <a:xfrm>
            <a:off x="3049588" y="2690336"/>
            <a:ext cx="6096000" cy="1477328"/>
          </a:xfrm>
          <a:prstGeom prst="rect">
            <a:avLst/>
          </a:prstGeom>
        </p:spPr>
        <p:txBody>
          <a:bodyPr>
            <a:spAutoFit/>
          </a:bodyPr>
          <a:lstStyle/>
          <a:p>
            <a:pPr>
              <a:buFont typeface="+mj-lt"/>
              <a:buAutoNum type="arabicPeriod"/>
            </a:pPr>
            <a:r>
              <a:rPr lang="en-US" altLang="zh-CN" dirty="0">
                <a:solidFill>
                  <a:schemeClr val="tx1">
                    <a:lumMod val="85000"/>
                  </a:schemeClr>
                </a:solidFill>
                <a:latin typeface="-apple-system"/>
              </a:rPr>
              <a:t>D1</a:t>
            </a:r>
            <a:r>
              <a:rPr lang="zh-CN" altLang="en-US" dirty="0">
                <a:solidFill>
                  <a:schemeClr val="tx1">
                    <a:lumMod val="85000"/>
                  </a:schemeClr>
                </a:solidFill>
                <a:latin typeface="-apple-system"/>
              </a:rPr>
              <a:t>或 </a:t>
            </a:r>
            <a:r>
              <a:rPr lang="en-US" altLang="zh-CN" dirty="0">
                <a:solidFill>
                  <a:schemeClr val="tx1">
                    <a:lumMod val="85000"/>
                  </a:schemeClr>
                </a:solidFill>
                <a:latin typeface="-apple-system"/>
              </a:rPr>
              <a:t>SPE </a:t>
            </a:r>
            <a:r>
              <a:rPr lang="zh-CN" altLang="en-US" dirty="0">
                <a:solidFill>
                  <a:schemeClr val="tx1">
                    <a:lumMod val="85000"/>
                  </a:schemeClr>
                </a:solidFill>
                <a:latin typeface="-apple-system"/>
              </a:rPr>
              <a:t>上运行的代码都不能直接访问系统内存，应用程序主要在本地 </a:t>
            </a:r>
            <a:r>
              <a:rPr lang="en-US" altLang="zh-CN" dirty="0">
                <a:solidFill>
                  <a:schemeClr val="tx1">
                    <a:lumMod val="85000"/>
                  </a:schemeClr>
                </a:solidFill>
                <a:latin typeface="-apple-system"/>
              </a:rPr>
              <a:t>SRAM </a:t>
            </a:r>
            <a:r>
              <a:rPr lang="zh-CN" altLang="en-US" dirty="0">
                <a:solidFill>
                  <a:schemeClr val="tx1">
                    <a:lumMod val="85000"/>
                  </a:schemeClr>
                </a:solidFill>
                <a:latin typeface="-apple-system"/>
              </a:rPr>
              <a:t>中工作；</a:t>
            </a:r>
          </a:p>
          <a:p>
            <a:pPr>
              <a:buFont typeface="+mj-lt"/>
              <a:buAutoNum type="arabicPeriod"/>
            </a:pPr>
            <a:r>
              <a:rPr lang="zh-CN" altLang="en-US" dirty="0">
                <a:solidFill>
                  <a:schemeClr val="tx1">
                    <a:lumMod val="85000"/>
                  </a:schemeClr>
                </a:solidFill>
                <a:latin typeface="-apple-system"/>
              </a:rPr>
              <a:t>如果需要来自主存储器（</a:t>
            </a:r>
            <a:r>
              <a:rPr lang="en-US" altLang="zh-CN" dirty="0">
                <a:solidFill>
                  <a:schemeClr val="tx1">
                    <a:lumMod val="85000"/>
                  </a:schemeClr>
                </a:solidFill>
                <a:latin typeface="-apple-system"/>
              </a:rPr>
              <a:t>DDR</a:t>
            </a:r>
            <a:r>
              <a:rPr lang="zh-CN" altLang="en-US" dirty="0">
                <a:solidFill>
                  <a:schemeClr val="tx1">
                    <a:lumMod val="85000"/>
                  </a:schemeClr>
                </a:solidFill>
                <a:latin typeface="-apple-system"/>
              </a:rPr>
              <a:t>或</a:t>
            </a:r>
            <a:r>
              <a:rPr lang="en-US" altLang="zh-CN" dirty="0">
                <a:solidFill>
                  <a:schemeClr val="tx1">
                    <a:lumMod val="85000"/>
                  </a:schemeClr>
                </a:solidFill>
                <a:latin typeface="-apple-system"/>
              </a:rPr>
              <a:t>HBM</a:t>
            </a:r>
            <a:r>
              <a:rPr lang="zh-CN" altLang="en-US" dirty="0">
                <a:solidFill>
                  <a:schemeClr val="tx1">
                    <a:lumMod val="85000"/>
                  </a:schemeClr>
                </a:solidFill>
                <a:latin typeface="-apple-system"/>
              </a:rPr>
              <a:t>）的数据，须使用 </a:t>
            </a:r>
            <a:r>
              <a:rPr lang="en-US" altLang="zh-CN" dirty="0">
                <a:solidFill>
                  <a:schemeClr val="tx1">
                    <a:lumMod val="85000"/>
                  </a:schemeClr>
                </a:solidFill>
                <a:latin typeface="-apple-system"/>
              </a:rPr>
              <a:t>DMA </a:t>
            </a:r>
            <a:r>
              <a:rPr lang="zh-CN" altLang="en-US" dirty="0">
                <a:solidFill>
                  <a:schemeClr val="tx1">
                    <a:lumMod val="85000"/>
                  </a:schemeClr>
                </a:solidFill>
                <a:latin typeface="-apple-system"/>
              </a:rPr>
              <a:t>操作进行读入</a:t>
            </a:r>
          </a:p>
          <a:p>
            <a:pPr>
              <a:buFont typeface="+mj-lt"/>
              <a:buAutoNum type="arabicPeriod"/>
            </a:pPr>
            <a:r>
              <a:rPr lang="en-US" altLang="zh-CN" dirty="0">
                <a:solidFill>
                  <a:schemeClr val="tx1">
                    <a:lumMod val="85000"/>
                  </a:schemeClr>
                </a:solidFill>
                <a:latin typeface="-apple-system"/>
              </a:rPr>
              <a:t>D1 </a:t>
            </a:r>
            <a:r>
              <a:rPr lang="zh-CN" altLang="en-US" dirty="0">
                <a:solidFill>
                  <a:schemeClr val="tx1">
                    <a:lumMod val="85000"/>
                  </a:schemeClr>
                </a:solidFill>
                <a:latin typeface="-apple-system"/>
              </a:rPr>
              <a:t>和 </a:t>
            </a:r>
            <a:r>
              <a:rPr lang="en-US" altLang="zh-CN" dirty="0">
                <a:solidFill>
                  <a:schemeClr val="tx1">
                    <a:lumMod val="85000"/>
                  </a:schemeClr>
                </a:solidFill>
                <a:latin typeface="-apple-system"/>
              </a:rPr>
              <a:t>Cell </a:t>
            </a:r>
            <a:r>
              <a:rPr lang="zh-CN" altLang="en-US" dirty="0">
                <a:solidFill>
                  <a:schemeClr val="tx1">
                    <a:lumMod val="85000"/>
                  </a:schemeClr>
                </a:solidFill>
                <a:latin typeface="-apple-system"/>
              </a:rPr>
              <a:t>的 </a:t>
            </a:r>
            <a:r>
              <a:rPr lang="en-US" altLang="zh-CN" dirty="0">
                <a:solidFill>
                  <a:schemeClr val="tx1">
                    <a:lumMod val="85000"/>
                  </a:schemeClr>
                </a:solidFill>
                <a:latin typeface="-apple-system"/>
              </a:rPr>
              <a:t>SPE </a:t>
            </a:r>
            <a:r>
              <a:rPr lang="zh-CN" altLang="en-US" dirty="0">
                <a:solidFill>
                  <a:schemeClr val="tx1">
                    <a:lumMod val="85000"/>
                  </a:schemeClr>
                </a:solidFill>
                <a:latin typeface="-apple-system"/>
              </a:rPr>
              <a:t>都不支持虚拟内存。</a:t>
            </a:r>
            <a:endParaRPr lang="zh-CN" altLang="en-US" b="0" i="0" dirty="0">
              <a:solidFill>
                <a:schemeClr val="tx1">
                  <a:lumMod val="85000"/>
                </a:schemeClr>
              </a:solidFill>
              <a:effectLst/>
              <a:latin typeface="-apple-system"/>
            </a:endParaRPr>
          </a:p>
        </p:txBody>
      </p:sp>
    </p:spTree>
    <p:extLst>
      <p:ext uri="{BB962C8B-B14F-4D97-AF65-F5344CB8AC3E}">
        <p14:creationId xmlns:p14="http://schemas.microsoft.com/office/powerpoint/2010/main" val="2079524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435E83-AED1-2749-B2FF-8B94E71EE89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A8D8BE9-BD7F-524E-B622-7356CAEF8CBD}"/>
              </a:ext>
            </a:extLst>
          </p:cNvPr>
          <p:cNvSpPr>
            <a:spLocks noGrp="1"/>
          </p:cNvSpPr>
          <p:nvPr>
            <p:ph sz="half" idx="1"/>
          </p:nvPr>
        </p:nvSpPr>
        <p:spPr/>
        <p:txBody>
          <a:bodyPr/>
          <a:lstStyle/>
          <a:p>
            <a:r>
              <a:rPr lang="en-US" altLang="zh-CN" sz="1800" dirty="0"/>
              <a:t>Dojo </a:t>
            </a:r>
            <a:r>
              <a:rPr lang="zh-CN" altLang="en-US" sz="1800" dirty="0"/>
              <a:t>的本地 </a:t>
            </a:r>
            <a:r>
              <a:rPr lang="en-US" altLang="zh-CN" sz="1800" dirty="0"/>
              <a:t>SRAM </a:t>
            </a:r>
            <a:r>
              <a:rPr lang="zh-CN" altLang="en-US" sz="1800" dirty="0"/>
              <a:t>块不是缓存，所以它不需要与数据一起存储的标记和状态位。</a:t>
            </a:r>
            <a:r>
              <a:rPr lang="en-US" altLang="zh-CN" sz="1800" dirty="0"/>
              <a:t>SRAM </a:t>
            </a:r>
            <a:r>
              <a:rPr lang="zh-CN" altLang="en-US" sz="1800" dirty="0"/>
              <a:t>前面也没有 </a:t>
            </a:r>
            <a:r>
              <a:rPr lang="en-US" altLang="zh-CN" sz="1800" dirty="0"/>
              <a:t>L1D </a:t>
            </a:r>
            <a:r>
              <a:rPr lang="zh-CN" altLang="en-US" sz="1800" dirty="0"/>
              <a:t>缓存，因此它必须足够快以处理所有加载和存储指令而不会造成瓶颈，即使它的大小更接近 </a:t>
            </a:r>
            <a:r>
              <a:rPr lang="en-US" altLang="zh-CN" sz="1800" dirty="0"/>
              <a:t>L2 </a:t>
            </a:r>
            <a:r>
              <a:rPr lang="zh-CN" altLang="en-US" sz="1800" dirty="0"/>
              <a:t>缓存。不将 </a:t>
            </a:r>
            <a:r>
              <a:rPr lang="en-US" altLang="zh-CN" sz="1800" dirty="0"/>
              <a:t>SRAM </a:t>
            </a:r>
            <a:r>
              <a:rPr lang="zh-CN" altLang="en-US" sz="1800" dirty="0"/>
              <a:t>实现为缓存可能是特斯拉保持低延迟的方式。</a:t>
            </a:r>
            <a:endParaRPr lang="en-US" altLang="zh-CN" sz="1800" dirty="0"/>
          </a:p>
          <a:p>
            <a:r>
              <a:rPr lang="zh-CN" altLang="en-US" sz="1800" dirty="0"/>
              <a:t>容易看出特斯拉如何以类似 </a:t>
            </a:r>
            <a:r>
              <a:rPr lang="en-US" altLang="zh-CN" sz="1800" dirty="0"/>
              <a:t>L1 </a:t>
            </a:r>
            <a:r>
              <a:rPr lang="zh-CN" altLang="en-US" sz="1800" dirty="0"/>
              <a:t>的延迟访问 </a:t>
            </a:r>
            <a:r>
              <a:rPr lang="en-US" altLang="zh-CN" sz="1800" dirty="0"/>
              <a:t>L2 </a:t>
            </a:r>
            <a:r>
              <a:rPr lang="zh-CN" altLang="en-US" sz="1800" dirty="0"/>
              <a:t>大小的 </a:t>
            </a:r>
            <a:r>
              <a:rPr lang="en-US" altLang="zh-CN" sz="1800" dirty="0"/>
              <a:t>SRAM </a:t>
            </a:r>
            <a:r>
              <a:rPr lang="zh-CN" altLang="en-US" sz="1800" dirty="0"/>
              <a:t>块。跳过一级缓存当然可以节省面积和功耗。</a:t>
            </a:r>
            <a:endParaRPr lang="en-US" altLang="zh-CN" sz="1800" dirty="0"/>
          </a:p>
          <a:p>
            <a:r>
              <a:rPr lang="zh-CN" altLang="en-US" sz="1800" dirty="0"/>
              <a:t>为了进一步减少延迟、面积和核心复杂性，</a:t>
            </a:r>
            <a:r>
              <a:rPr lang="en-US" altLang="zh-CN" sz="1800" dirty="0"/>
              <a:t>Dojo </a:t>
            </a:r>
            <a:r>
              <a:rPr lang="zh-CN" altLang="en-US" sz="1800" dirty="0"/>
              <a:t>没有虚拟内存支持。因此，它没有 </a:t>
            </a:r>
            <a:r>
              <a:rPr lang="en-US" altLang="zh-CN" sz="1800" dirty="0"/>
              <a:t>TLB </a:t>
            </a:r>
            <a:r>
              <a:rPr lang="zh-CN" altLang="en-US" sz="1800" dirty="0"/>
              <a:t>或页面遍历机制（</a:t>
            </a:r>
            <a:r>
              <a:rPr lang="en-US" altLang="zh-CN" sz="1800" dirty="0"/>
              <a:t>page walk mechanisms</a:t>
            </a:r>
            <a:r>
              <a:rPr lang="zh-CN" altLang="en-US" sz="1800" dirty="0"/>
              <a:t>）。现代操作系统利用虚拟内存为每个进程提供自己的内存视图。程序使用的内存地址不是直接访问物理内存地址，而是由 </a:t>
            </a:r>
            <a:r>
              <a:rPr lang="en-US" altLang="zh-CN" sz="1800" dirty="0"/>
              <a:t>CPU </a:t>
            </a:r>
            <a:r>
              <a:rPr lang="zh-CN" altLang="en-US" sz="1800" dirty="0"/>
              <a:t>使用操作系统设置的分页结构转换为物理地址。这就是现代操作系统如何使程序相互隔离，并防止一个行为不端的应用程序导致整个系统瘫痪。</a:t>
            </a:r>
            <a:endParaRPr lang="en-US" altLang="zh-CN" sz="1800" dirty="0"/>
          </a:p>
          <a:p>
            <a:r>
              <a:rPr lang="en-US" altLang="zh-CN" sz="1800" dirty="0"/>
              <a:t>Dojo </a:t>
            </a:r>
            <a:r>
              <a:rPr lang="zh-CN" altLang="en-US" sz="1800" dirty="0"/>
              <a:t>可以只用 </a:t>
            </a:r>
            <a:r>
              <a:rPr lang="en-US" altLang="zh-CN" sz="1800" dirty="0"/>
              <a:t>21 </a:t>
            </a:r>
            <a:r>
              <a:rPr lang="zh-CN" altLang="en-US" sz="1800" dirty="0"/>
              <a:t>个地址位寻址 </a:t>
            </a:r>
            <a:r>
              <a:rPr lang="en-US" altLang="zh-CN" sz="1800" dirty="0"/>
              <a:t>SRAM</a:t>
            </a:r>
            <a:r>
              <a:rPr lang="zh-CN" altLang="en-US" sz="1800" dirty="0"/>
              <a:t>，这可以简化 </a:t>
            </a:r>
            <a:r>
              <a:rPr lang="en-US" altLang="zh-CN" sz="1800" dirty="0"/>
              <a:t>Dojo </a:t>
            </a:r>
            <a:r>
              <a:rPr lang="zh-CN" altLang="en-US" sz="1800" dirty="0"/>
              <a:t>的 </a:t>
            </a:r>
            <a:r>
              <a:rPr lang="en-US" altLang="zh-CN" sz="1800" dirty="0"/>
              <a:t>AGU </a:t>
            </a:r>
            <a:r>
              <a:rPr lang="zh-CN" altLang="en-US" sz="1800" dirty="0"/>
              <a:t>和寻址总线。这些权衡可能让特斯拉以足够低的延迟访问该 </a:t>
            </a:r>
            <a:r>
              <a:rPr lang="en-US" altLang="zh-CN" sz="1800" dirty="0"/>
              <a:t>SRAM</a:t>
            </a:r>
            <a:r>
              <a:rPr lang="zh-CN" altLang="en-US" sz="1800" dirty="0"/>
              <a:t>，以避免在其前面实现单独的 </a:t>
            </a:r>
            <a:r>
              <a:rPr lang="en-US" altLang="zh-CN" sz="1800" dirty="0"/>
              <a:t>L1 </a:t>
            </a:r>
            <a:r>
              <a:rPr lang="zh-CN" altLang="en-US" sz="1800" dirty="0"/>
              <a:t>数据缓存。</a:t>
            </a:r>
            <a:endParaRPr lang="en-US" altLang="zh-CN" sz="1800" dirty="0"/>
          </a:p>
          <a:p>
            <a:r>
              <a:rPr lang="en-US" altLang="zh-CN" dirty="0"/>
              <a:t>D1 </a:t>
            </a:r>
            <a:r>
              <a:rPr lang="zh-CN" altLang="en-US" dirty="0"/>
              <a:t>内核都有一个 </a:t>
            </a:r>
            <a:r>
              <a:rPr lang="en-US" altLang="zh-CN" dirty="0"/>
              <a:t>1.25 MB </a:t>
            </a:r>
            <a:r>
              <a:rPr lang="zh-CN" altLang="en-US" dirty="0"/>
              <a:t>的 </a:t>
            </a:r>
            <a:r>
              <a:rPr lang="en-US" altLang="zh-CN" dirty="0"/>
              <a:t>SRAM</a:t>
            </a:r>
            <a:r>
              <a:rPr lang="zh-CN" altLang="en-US" dirty="0"/>
              <a:t>，这是它的主存储器。它不是缓存，如果有的话，挂在更大的 </a:t>
            </a:r>
            <a:r>
              <a:rPr lang="en-US" altLang="zh-CN" dirty="0"/>
              <a:t>Dojo </a:t>
            </a:r>
            <a:r>
              <a:rPr lang="zh-CN" altLang="en-US" dirty="0"/>
              <a:t>网络上的 </a:t>
            </a:r>
            <a:r>
              <a:rPr lang="en-US" altLang="zh-CN" dirty="0"/>
              <a:t>DDR4 </a:t>
            </a:r>
            <a:r>
              <a:rPr lang="zh-CN" altLang="en-US" dirty="0"/>
              <a:t>内存被视为比其他任何东西都更像大容量存储。该 </a:t>
            </a:r>
            <a:r>
              <a:rPr lang="en-US" altLang="zh-CN" dirty="0"/>
              <a:t>SRAM </a:t>
            </a:r>
            <a:r>
              <a:rPr lang="zh-CN" altLang="en-US" dirty="0"/>
              <a:t>可以以 </a:t>
            </a:r>
            <a:r>
              <a:rPr lang="en-US" altLang="zh-CN" dirty="0"/>
              <a:t>400 GB/</a:t>
            </a:r>
            <a:r>
              <a:rPr lang="zh-CN" altLang="en-US" dirty="0"/>
              <a:t>秒的速度加载并以 </a:t>
            </a:r>
            <a:r>
              <a:rPr lang="en-US" altLang="zh-CN" dirty="0"/>
              <a:t>270 GB/</a:t>
            </a:r>
            <a:r>
              <a:rPr lang="zh-CN" altLang="en-US" dirty="0"/>
              <a:t>秒的速度存储，并且该芯片具有明确的指令，可以将数据移入或移出 </a:t>
            </a:r>
            <a:r>
              <a:rPr lang="en-US" altLang="zh-CN" dirty="0"/>
              <a:t>Dojo </a:t>
            </a:r>
            <a:r>
              <a:rPr lang="zh-CN" altLang="en-US" dirty="0"/>
              <a:t>机器中其他内核的外部 </a:t>
            </a:r>
            <a:r>
              <a:rPr lang="en-US" altLang="zh-CN" dirty="0"/>
              <a:t>SRAM </a:t>
            </a:r>
            <a:r>
              <a:rPr lang="zh-CN" altLang="en-US" dirty="0"/>
              <a:t>存储器。嵌入在该 </a:t>
            </a:r>
            <a:r>
              <a:rPr lang="en-US" altLang="zh-CN" dirty="0"/>
              <a:t>SRAM </a:t>
            </a:r>
            <a:r>
              <a:rPr lang="zh-CN" altLang="en-US" dirty="0"/>
              <a:t>中的是一个列表解析器引擎（</a:t>
            </a:r>
            <a:r>
              <a:rPr lang="en-US" altLang="zh-CN" dirty="0"/>
              <a:t>list parser engine</a:t>
            </a:r>
            <a:r>
              <a:rPr lang="zh-CN" altLang="en-US" dirty="0"/>
              <a:t>），该引擎馈入解码器对和一个收集引擎（</a:t>
            </a:r>
            <a:r>
              <a:rPr lang="en-US" altLang="zh-CN" dirty="0"/>
              <a:t>gather engine</a:t>
            </a:r>
            <a:r>
              <a:rPr lang="zh-CN" altLang="en-US" dirty="0"/>
              <a:t>），馈入向量寄存器文件，它们一起可以将信息发送到其他节点或从其他节点获取信息，而无需像与其他 </a:t>
            </a:r>
            <a:r>
              <a:rPr lang="en-US" altLang="zh-CN" dirty="0"/>
              <a:t>CPU </a:t>
            </a:r>
            <a:r>
              <a:rPr lang="zh-CN" altLang="en-US" dirty="0"/>
              <a:t>架构。</a:t>
            </a:r>
            <a:endParaRPr kumimoji="1" lang="zh-CN" altLang="en-US" sz="1800" dirty="0"/>
          </a:p>
        </p:txBody>
      </p:sp>
    </p:spTree>
    <p:extLst>
      <p:ext uri="{BB962C8B-B14F-4D97-AF65-F5344CB8AC3E}">
        <p14:creationId xmlns:p14="http://schemas.microsoft.com/office/powerpoint/2010/main" val="1567406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36447E-2053-E446-9837-8575CE1DAF80}"/>
              </a:ext>
            </a:extLst>
          </p:cNvPr>
          <p:cNvSpPr>
            <a:spLocks noGrp="1"/>
          </p:cNvSpPr>
          <p:nvPr>
            <p:ph type="title"/>
          </p:nvPr>
        </p:nvSpPr>
        <p:spPr/>
        <p:txBody>
          <a:bodyPr/>
          <a:lstStyle/>
          <a:p>
            <a:r>
              <a:rPr kumimoji="1" lang="en-US" altLang="zh-CN" dirty="0"/>
              <a:t>NOC</a:t>
            </a:r>
            <a:r>
              <a:rPr kumimoji="1" lang="zh-CN" altLang="en-US" dirty="0"/>
              <a:t> </a:t>
            </a:r>
            <a:r>
              <a:rPr kumimoji="1" lang="en-US" altLang="zh-CN" dirty="0"/>
              <a:t>Router</a:t>
            </a:r>
            <a:endParaRPr kumimoji="1" lang="zh-CN" altLang="en-US" dirty="0"/>
          </a:p>
        </p:txBody>
      </p:sp>
      <p:sp>
        <p:nvSpPr>
          <p:cNvPr id="3" name="内容占位符 2">
            <a:extLst>
              <a:ext uri="{FF2B5EF4-FFF2-40B4-BE49-F238E27FC236}">
                <a16:creationId xmlns:a16="http://schemas.microsoft.com/office/drawing/2014/main" id="{FD981737-EB3A-0547-A940-6A9687EBE398}"/>
              </a:ext>
            </a:extLst>
          </p:cNvPr>
          <p:cNvSpPr>
            <a:spLocks noGrp="1"/>
          </p:cNvSpPr>
          <p:nvPr>
            <p:ph sz="half" idx="1"/>
          </p:nvPr>
        </p:nvSpPr>
        <p:spPr>
          <a:xfrm>
            <a:off x="623636" y="1351536"/>
            <a:ext cx="4250610" cy="5042918"/>
          </a:xfrm>
        </p:spPr>
        <p:txBody>
          <a:bodyPr/>
          <a:lstStyle/>
          <a:p>
            <a:r>
              <a:rPr lang="zh-CN" altLang="en-US" sz="1800" dirty="0">
                <a:solidFill>
                  <a:schemeClr val="tx1">
                    <a:lumMod val="85000"/>
                  </a:schemeClr>
                </a:solidFill>
              </a:rPr>
              <a:t>每个节点都连接到一个</a:t>
            </a:r>
            <a:r>
              <a:rPr lang="en-US" altLang="zh-CN" sz="1800" dirty="0">
                <a:solidFill>
                  <a:schemeClr val="tx1">
                    <a:lumMod val="85000"/>
                  </a:schemeClr>
                </a:solidFill>
              </a:rPr>
              <a:t>2D</a:t>
            </a:r>
            <a:r>
              <a:rPr lang="zh-CN" altLang="en-US" sz="1800" dirty="0">
                <a:solidFill>
                  <a:schemeClr val="tx1">
                    <a:lumMod val="85000"/>
                  </a:schemeClr>
                </a:solidFill>
              </a:rPr>
              <a:t>网格</a:t>
            </a:r>
            <a:endParaRPr kumimoji="1" lang="zh-CN" altLang="en-US" sz="1800" dirty="0">
              <a:solidFill>
                <a:schemeClr val="tx1">
                  <a:lumMod val="85000"/>
                </a:schemeClr>
              </a:solidFill>
            </a:endParaRPr>
          </a:p>
        </p:txBody>
      </p:sp>
      <p:pic>
        <p:nvPicPr>
          <p:cNvPr id="4" name="图片 3">
            <a:extLst>
              <a:ext uri="{FF2B5EF4-FFF2-40B4-BE49-F238E27FC236}">
                <a16:creationId xmlns:a16="http://schemas.microsoft.com/office/drawing/2014/main" id="{980FDD4B-9761-954B-BEDF-5033E561FCFC}"/>
              </a:ext>
            </a:extLst>
          </p:cNvPr>
          <p:cNvPicPr>
            <a:picLocks noChangeAspect="1"/>
          </p:cNvPicPr>
          <p:nvPr/>
        </p:nvPicPr>
        <p:blipFill>
          <a:blip r:embed="rId2"/>
          <a:stretch>
            <a:fillRect/>
          </a:stretch>
        </p:blipFill>
        <p:spPr>
          <a:xfrm>
            <a:off x="5090269" y="1249286"/>
            <a:ext cx="6696744" cy="5064483"/>
          </a:xfrm>
          <a:prstGeom prst="rect">
            <a:avLst/>
          </a:prstGeom>
        </p:spPr>
      </p:pic>
      <p:pic>
        <p:nvPicPr>
          <p:cNvPr id="5" name="图片 4">
            <a:extLst>
              <a:ext uri="{FF2B5EF4-FFF2-40B4-BE49-F238E27FC236}">
                <a16:creationId xmlns:a16="http://schemas.microsoft.com/office/drawing/2014/main" id="{6C61E08C-37A7-BE4F-955D-91F147738F2E}"/>
              </a:ext>
            </a:extLst>
          </p:cNvPr>
          <p:cNvPicPr>
            <a:picLocks noChangeAspect="1"/>
          </p:cNvPicPr>
          <p:nvPr/>
        </p:nvPicPr>
        <p:blipFill>
          <a:blip r:embed="rId3"/>
          <a:stretch>
            <a:fillRect/>
          </a:stretch>
        </p:blipFill>
        <p:spPr>
          <a:xfrm>
            <a:off x="637313" y="3284984"/>
            <a:ext cx="3991743" cy="2762647"/>
          </a:xfrm>
          <a:prstGeom prst="rect">
            <a:avLst/>
          </a:prstGeom>
        </p:spPr>
      </p:pic>
    </p:spTree>
    <p:extLst>
      <p:ext uri="{BB962C8B-B14F-4D97-AF65-F5344CB8AC3E}">
        <p14:creationId xmlns:p14="http://schemas.microsoft.com/office/powerpoint/2010/main" val="3898533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2453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基本内容</a:t>
            </a:r>
          </a:p>
          <a:p>
            <a:pPr lvl="1"/>
            <a:r>
              <a:rPr lang="en-US" altLang="zh-CN" sz="2400" dirty="0">
                <a:solidFill>
                  <a:srgbClr val="374154"/>
                </a:solidFill>
                <a:latin typeface="Gill Sans MT" panose="020B0502020104020203" pitchFamily="34" charset="0"/>
              </a:rPr>
              <a:t>DOJO</a:t>
            </a:r>
            <a:r>
              <a:rPr lang="zh-CN" altLang="en-US" sz="2400" dirty="0">
                <a:solidFill>
                  <a:srgbClr val="374154"/>
                </a:solidFill>
                <a:latin typeface="Gill Sans MT" panose="020B0502020104020203" pitchFamily="34" charset="0"/>
              </a:rPr>
              <a:t> 整体架构</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DOJO</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Core</a:t>
            </a:r>
            <a:r>
              <a:rPr lang="zh-CN" altLang="en-US" sz="2400" dirty="0">
                <a:solidFill>
                  <a:srgbClr val="374154"/>
                </a:solidFill>
                <a:latin typeface="Gill Sans MT" panose="020B0502020104020203" pitchFamily="34" charset="0"/>
              </a:rPr>
              <a:t>架构</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DOJO</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Core</a:t>
            </a:r>
            <a:r>
              <a:rPr lang="zh-CN" altLang="en-US" sz="2400" dirty="0">
                <a:solidFill>
                  <a:srgbClr val="374154"/>
                </a:solidFill>
                <a:latin typeface="Gill Sans MT" panose="020B0502020104020203" pitchFamily="34" charset="0"/>
              </a:rPr>
              <a:t> 前端处理</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DOJO Core</a:t>
            </a:r>
            <a:r>
              <a:rPr lang="zh-CN" altLang="en-US" sz="2400" dirty="0">
                <a:solidFill>
                  <a:srgbClr val="374154"/>
                </a:solidFill>
                <a:latin typeface="Gill Sans MT" panose="020B0502020104020203" pitchFamily="34" charset="0"/>
              </a:rPr>
              <a:t> 执行引擎</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SRAM</a:t>
            </a:r>
            <a:r>
              <a:rPr lang="zh-CN" altLang="en-US" sz="2400" dirty="0">
                <a:solidFill>
                  <a:srgbClr val="374154"/>
                </a:solidFill>
                <a:latin typeface="Gill Sans MT" panose="020B0502020104020203" pitchFamily="34" charset="0"/>
              </a:rPr>
              <a:t> 与内存</a:t>
            </a:r>
            <a:endParaRPr lang="en-US" altLang="zh-CN" sz="2400" dirty="0">
              <a:solidFill>
                <a:srgbClr val="374154"/>
              </a:solidFill>
              <a:latin typeface="Gill Sans MT" panose="020B0502020104020203" pitchFamily="34" charset="0"/>
            </a:endParaRPr>
          </a:p>
          <a:p>
            <a:pPr lvl="1"/>
            <a:r>
              <a:rPr lang="zh-CN" altLang="en-US" sz="2400" dirty="0">
                <a:solidFill>
                  <a:srgbClr val="374154"/>
                </a:solidFill>
                <a:latin typeface="Gill Sans MT" panose="020B0502020104020203" pitchFamily="34" charset="0"/>
              </a:rPr>
              <a:t>内核与物理实现</a:t>
            </a:r>
            <a:endParaRPr lang="en-US" altLang="zh-CN" sz="2400" dirty="0">
              <a:solidFill>
                <a:srgbClr val="374154"/>
              </a:solidFill>
              <a:latin typeface="Gill Sans MT" panose="020B0502020104020203" pitchFamily="34" charset="0"/>
            </a:endParaRPr>
          </a:p>
          <a:p>
            <a:pPr lvl="1"/>
            <a:r>
              <a:rPr lang="zh-CN" altLang="en-US" sz="2400" dirty="0">
                <a:solidFill>
                  <a:srgbClr val="374154"/>
                </a:solidFill>
                <a:latin typeface="Gill Sans MT" panose="020B0502020104020203" pitchFamily="34" charset="0"/>
              </a:rPr>
              <a:t>问题与思考</a:t>
            </a:r>
            <a:endParaRPr lang="en-US" altLang="zh-CN" sz="2400" dirty="0">
              <a:solidFill>
                <a:srgbClr val="374154"/>
              </a:solidFill>
              <a:latin typeface="Gill Sans MT" panose="020B0502020104020203" pitchFamily="34" charset="0"/>
            </a:endParaRPr>
          </a:p>
        </p:txBody>
      </p:sp>
      <p:sp>
        <p:nvSpPr>
          <p:cNvPr id="4" name="左大括号 3">
            <a:extLst>
              <a:ext uri="{FF2B5EF4-FFF2-40B4-BE49-F238E27FC236}">
                <a16:creationId xmlns:a16="http://schemas.microsoft.com/office/drawing/2014/main" id="{9C58941A-A823-0340-B5F3-90369C428E8A}"/>
              </a:ext>
            </a:extLst>
          </p:cNvPr>
          <p:cNvSpPr/>
          <p:nvPr/>
        </p:nvSpPr>
        <p:spPr bwMode="auto">
          <a:xfrm flipH="1">
            <a:off x="4370189" y="3068960"/>
            <a:ext cx="360040" cy="2016224"/>
          </a:xfrm>
          <a:prstGeom prst="leftBrace">
            <a:avLst>
              <a:gd name="adj1" fmla="val 8333"/>
              <a:gd name="adj2" fmla="val 46810"/>
            </a:avLst>
          </a:prstGeom>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2441405218">
                  <a:custGeom>
                    <a:avLst/>
                    <a:gdLst>
                      <a:gd name="connsiteX0" fmla="*/ 360040 w 360040"/>
                      <a:gd name="connsiteY0" fmla="*/ 2016224 h 2016224"/>
                      <a:gd name="connsiteX1" fmla="*/ 180020 w 360040"/>
                      <a:gd name="connsiteY1" fmla="*/ 1986222 h 2016224"/>
                      <a:gd name="connsiteX2" fmla="*/ 180020 w 360040"/>
                      <a:gd name="connsiteY2" fmla="*/ 1490134 h 2016224"/>
                      <a:gd name="connsiteX3" fmla="*/ 180020 w 360040"/>
                      <a:gd name="connsiteY3" fmla="*/ 973797 h 2016224"/>
                      <a:gd name="connsiteX4" fmla="*/ 0 w 360040"/>
                      <a:gd name="connsiteY4" fmla="*/ 943795 h 2016224"/>
                      <a:gd name="connsiteX5" fmla="*/ 180020 w 360040"/>
                      <a:gd name="connsiteY5" fmla="*/ 913793 h 2016224"/>
                      <a:gd name="connsiteX6" fmla="*/ 180020 w 360040"/>
                      <a:gd name="connsiteY6" fmla="*/ 480735 h 2016224"/>
                      <a:gd name="connsiteX7" fmla="*/ 180020 w 360040"/>
                      <a:gd name="connsiteY7" fmla="*/ 30002 h 2016224"/>
                      <a:gd name="connsiteX8" fmla="*/ 360040 w 360040"/>
                      <a:gd name="connsiteY8" fmla="*/ 0 h 2016224"/>
                      <a:gd name="connsiteX9" fmla="*/ 360040 w 360040"/>
                      <a:gd name="connsiteY9" fmla="*/ 611588 h 2016224"/>
                      <a:gd name="connsiteX10" fmla="*/ 360040 w 360040"/>
                      <a:gd name="connsiteY10" fmla="*/ 1263500 h 2016224"/>
                      <a:gd name="connsiteX11" fmla="*/ 360040 w 360040"/>
                      <a:gd name="connsiteY11" fmla="*/ 2016224 h 2016224"/>
                      <a:gd name="connsiteX0" fmla="*/ 360040 w 360040"/>
                      <a:gd name="connsiteY0" fmla="*/ 2016224 h 2016224"/>
                      <a:gd name="connsiteX1" fmla="*/ 180020 w 360040"/>
                      <a:gd name="connsiteY1" fmla="*/ 1986222 h 2016224"/>
                      <a:gd name="connsiteX2" fmla="*/ 180020 w 360040"/>
                      <a:gd name="connsiteY2" fmla="*/ 1469885 h 2016224"/>
                      <a:gd name="connsiteX3" fmla="*/ 180020 w 360040"/>
                      <a:gd name="connsiteY3" fmla="*/ 973797 h 2016224"/>
                      <a:gd name="connsiteX4" fmla="*/ 0 w 360040"/>
                      <a:gd name="connsiteY4" fmla="*/ 943795 h 2016224"/>
                      <a:gd name="connsiteX5" fmla="*/ 180020 w 360040"/>
                      <a:gd name="connsiteY5" fmla="*/ 913793 h 2016224"/>
                      <a:gd name="connsiteX6" fmla="*/ 180020 w 360040"/>
                      <a:gd name="connsiteY6" fmla="*/ 498411 h 2016224"/>
                      <a:gd name="connsiteX7" fmla="*/ 180020 w 360040"/>
                      <a:gd name="connsiteY7" fmla="*/ 30002 h 2016224"/>
                      <a:gd name="connsiteX8" fmla="*/ 360040 w 360040"/>
                      <a:gd name="connsiteY8"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040" h="2016224" stroke="0" extrusionOk="0">
                        <a:moveTo>
                          <a:pt x="360040" y="2016224"/>
                        </a:moveTo>
                        <a:cubicBezTo>
                          <a:pt x="257975" y="2018168"/>
                          <a:pt x="182425" y="2002267"/>
                          <a:pt x="180020" y="1986222"/>
                        </a:cubicBezTo>
                        <a:cubicBezTo>
                          <a:pt x="173232" y="1782588"/>
                          <a:pt x="156923" y="1735814"/>
                          <a:pt x="180020" y="1490134"/>
                        </a:cubicBezTo>
                        <a:cubicBezTo>
                          <a:pt x="203117" y="1244454"/>
                          <a:pt x="174613" y="1086151"/>
                          <a:pt x="180020" y="973797"/>
                        </a:cubicBezTo>
                        <a:cubicBezTo>
                          <a:pt x="177630" y="959280"/>
                          <a:pt x="111321" y="958272"/>
                          <a:pt x="0" y="943795"/>
                        </a:cubicBezTo>
                        <a:cubicBezTo>
                          <a:pt x="97483" y="946936"/>
                          <a:pt x="178858" y="928643"/>
                          <a:pt x="180020" y="913793"/>
                        </a:cubicBezTo>
                        <a:cubicBezTo>
                          <a:pt x="181683" y="798989"/>
                          <a:pt x="198608" y="668177"/>
                          <a:pt x="180020" y="480735"/>
                        </a:cubicBezTo>
                        <a:cubicBezTo>
                          <a:pt x="161432" y="293293"/>
                          <a:pt x="197131" y="127593"/>
                          <a:pt x="180020" y="30002"/>
                        </a:cubicBezTo>
                        <a:cubicBezTo>
                          <a:pt x="190306" y="12789"/>
                          <a:pt x="263509" y="139"/>
                          <a:pt x="360040" y="0"/>
                        </a:cubicBezTo>
                        <a:cubicBezTo>
                          <a:pt x="371684" y="268266"/>
                          <a:pt x="358258" y="318126"/>
                          <a:pt x="360040" y="611588"/>
                        </a:cubicBezTo>
                        <a:cubicBezTo>
                          <a:pt x="361822" y="905050"/>
                          <a:pt x="349444" y="1005261"/>
                          <a:pt x="360040" y="1263500"/>
                        </a:cubicBezTo>
                        <a:cubicBezTo>
                          <a:pt x="370636" y="1521739"/>
                          <a:pt x="324398" y="1709978"/>
                          <a:pt x="360040" y="2016224"/>
                        </a:cubicBezTo>
                        <a:close/>
                      </a:path>
                      <a:path w="360040" h="2016224" fill="none" extrusionOk="0">
                        <a:moveTo>
                          <a:pt x="360040" y="2016224"/>
                        </a:moveTo>
                        <a:cubicBezTo>
                          <a:pt x="261787" y="2016890"/>
                          <a:pt x="181852" y="2003174"/>
                          <a:pt x="180020" y="1986222"/>
                        </a:cubicBezTo>
                        <a:cubicBezTo>
                          <a:pt x="178899" y="1874903"/>
                          <a:pt x="180631" y="1609636"/>
                          <a:pt x="180020" y="1469885"/>
                        </a:cubicBezTo>
                        <a:cubicBezTo>
                          <a:pt x="179409" y="1330134"/>
                          <a:pt x="201763" y="1204332"/>
                          <a:pt x="180020" y="973797"/>
                        </a:cubicBezTo>
                        <a:cubicBezTo>
                          <a:pt x="171167" y="958036"/>
                          <a:pt x="85730" y="928836"/>
                          <a:pt x="0" y="943795"/>
                        </a:cubicBezTo>
                        <a:cubicBezTo>
                          <a:pt x="98620" y="946575"/>
                          <a:pt x="180633" y="930289"/>
                          <a:pt x="180020" y="913793"/>
                        </a:cubicBezTo>
                        <a:cubicBezTo>
                          <a:pt x="192936" y="762375"/>
                          <a:pt x="189865" y="704917"/>
                          <a:pt x="180020" y="498411"/>
                        </a:cubicBezTo>
                        <a:cubicBezTo>
                          <a:pt x="170175" y="291905"/>
                          <a:pt x="185448" y="221502"/>
                          <a:pt x="180020" y="30002"/>
                        </a:cubicBezTo>
                        <a:cubicBezTo>
                          <a:pt x="190805" y="4701"/>
                          <a:pt x="252175" y="2905"/>
                          <a:pt x="360040" y="0"/>
                        </a:cubicBezTo>
                      </a:path>
                    </a:pathLst>
                  </a:custGeom>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84E844-7E0B-4F42-886B-53BA6B2E6EFA}"/>
              </a:ext>
            </a:extLst>
          </p:cNvPr>
          <p:cNvSpPr>
            <a:spLocks noGrp="1"/>
          </p:cNvSpPr>
          <p:nvPr>
            <p:ph type="title"/>
          </p:nvPr>
        </p:nvSpPr>
        <p:spPr/>
        <p:txBody>
          <a:bodyPr/>
          <a:lstStyle/>
          <a:p>
            <a:r>
              <a:rPr lang="zh-CN" altLang="en-US" dirty="0"/>
              <a:t>计算单元与 </a:t>
            </a:r>
            <a:r>
              <a:rPr lang="en-US" altLang="zh-CN" dirty="0"/>
              <a:t>SRAM/</a:t>
            </a:r>
            <a:r>
              <a:rPr lang="en-US" altLang="zh-CN" dirty="0" err="1"/>
              <a:t>NoC</a:t>
            </a:r>
            <a:r>
              <a:rPr lang="zh-CN" altLang="en-US" dirty="0"/>
              <a:t> 数据交互</a:t>
            </a:r>
            <a:endParaRPr kumimoji="1" lang="zh-CN" altLang="en-US" dirty="0"/>
          </a:p>
        </p:txBody>
      </p:sp>
      <p:sp>
        <p:nvSpPr>
          <p:cNvPr id="3" name="内容占位符 2">
            <a:extLst>
              <a:ext uri="{FF2B5EF4-FFF2-40B4-BE49-F238E27FC236}">
                <a16:creationId xmlns:a16="http://schemas.microsoft.com/office/drawing/2014/main" id="{E93E4A1F-2973-7045-824C-52D7B6757904}"/>
              </a:ext>
            </a:extLst>
          </p:cNvPr>
          <p:cNvSpPr>
            <a:spLocks noGrp="1"/>
          </p:cNvSpPr>
          <p:nvPr>
            <p:ph sz="half" idx="1"/>
          </p:nvPr>
        </p:nvSpPr>
        <p:spPr>
          <a:xfrm>
            <a:off x="623636" y="1351536"/>
            <a:ext cx="4466634" cy="5042918"/>
          </a:xfrm>
        </p:spPr>
        <p:txBody>
          <a:bodyPr/>
          <a:lstStyle/>
          <a:p>
            <a:r>
              <a:rPr lang="en-US" altLang="zh-CN" sz="1600" dirty="0"/>
              <a:t>Dojo</a:t>
            </a:r>
            <a:r>
              <a:rPr lang="zh-CN" altLang="en-US" sz="1600" dirty="0"/>
              <a:t>核心内的</a:t>
            </a:r>
            <a:r>
              <a:rPr lang="en-US" altLang="zh-CN" sz="1600" dirty="0"/>
              <a:t>SRAM</a:t>
            </a:r>
            <a:r>
              <a:rPr lang="zh-CN" altLang="en-US" sz="1600" dirty="0"/>
              <a:t>具有非常大的读写带宽，可以以 </a:t>
            </a:r>
            <a:r>
              <a:rPr lang="en-US" altLang="zh-CN" sz="1600" dirty="0"/>
              <a:t>400 GB/</a:t>
            </a:r>
            <a:r>
              <a:rPr lang="zh-CN" altLang="en-US" sz="1600" dirty="0"/>
              <a:t>秒的速度加载并以 </a:t>
            </a:r>
            <a:r>
              <a:rPr lang="en-US" altLang="zh-CN" sz="1600" dirty="0"/>
              <a:t>270 GB/</a:t>
            </a:r>
            <a:r>
              <a:rPr lang="zh-CN" altLang="en-US" sz="1600" dirty="0"/>
              <a:t>秒的速度写入。</a:t>
            </a:r>
            <a:r>
              <a:rPr lang="en-US" altLang="zh-CN" sz="1600" dirty="0"/>
              <a:t>Dojo</a:t>
            </a:r>
            <a:r>
              <a:rPr lang="zh-CN" altLang="en-US" sz="1600" dirty="0"/>
              <a:t>核心指令集具有专用的网络传输指令，通过</a:t>
            </a:r>
            <a:r>
              <a:rPr lang="en-US" altLang="zh-CN" sz="1600" dirty="0" err="1"/>
              <a:t>NoC</a:t>
            </a:r>
            <a:r>
              <a:rPr lang="zh-CN" altLang="en-US" sz="1600" dirty="0"/>
              <a:t>路由，可以直接将数据移入或移出 </a:t>
            </a:r>
            <a:r>
              <a:rPr lang="en-US" altLang="zh-CN" sz="1600" dirty="0"/>
              <a:t>D1 </a:t>
            </a:r>
            <a:r>
              <a:rPr lang="zh-CN" altLang="en-US" sz="1600" dirty="0"/>
              <a:t>芯片中甚至</a:t>
            </a:r>
            <a:r>
              <a:rPr lang="en-US" altLang="zh-CN" sz="1600" dirty="0"/>
              <a:t>Dojo</a:t>
            </a:r>
            <a:r>
              <a:rPr lang="zh-CN" altLang="en-US" sz="1600" dirty="0"/>
              <a:t>训练模块中其他内核的</a:t>
            </a:r>
            <a:r>
              <a:rPr lang="en-US" altLang="zh-CN" sz="1600" dirty="0"/>
              <a:t>SRAM </a:t>
            </a:r>
            <a:r>
              <a:rPr lang="zh-CN" altLang="en-US" sz="1600" dirty="0"/>
              <a:t>存储器。</a:t>
            </a:r>
          </a:p>
          <a:p>
            <a:r>
              <a:rPr lang="zh-CN" altLang="en-US" sz="1600" dirty="0"/>
              <a:t>与普通的</a:t>
            </a:r>
            <a:r>
              <a:rPr lang="en-US" altLang="zh-CN" sz="1600" dirty="0"/>
              <a:t>SRAM</a:t>
            </a:r>
            <a:r>
              <a:rPr lang="zh-CN" altLang="en-US" sz="1600" dirty="0"/>
              <a:t>不同，</a:t>
            </a:r>
            <a:r>
              <a:rPr lang="en-US" altLang="zh-CN" sz="1600" dirty="0"/>
              <a:t>Dojo</a:t>
            </a:r>
            <a:r>
              <a:rPr lang="zh-CN" altLang="en-US" sz="1600" dirty="0"/>
              <a:t>的</a:t>
            </a:r>
            <a:r>
              <a:rPr lang="en-US" altLang="zh-CN" sz="1600" dirty="0"/>
              <a:t>SRAM</a:t>
            </a:r>
            <a:r>
              <a:rPr lang="zh-CN" altLang="en-US" sz="1600" dirty="0"/>
              <a:t>包括列表解析引擎（</a:t>
            </a:r>
            <a:r>
              <a:rPr lang="en-US" altLang="zh-CN" sz="1600" dirty="0"/>
              <a:t>list parser engine</a:t>
            </a:r>
            <a:r>
              <a:rPr lang="zh-CN" altLang="en-US" sz="1600" dirty="0"/>
              <a:t>）和一个收集引擎（</a:t>
            </a:r>
            <a:r>
              <a:rPr lang="en-US" altLang="zh-CN" sz="1600" dirty="0"/>
              <a:t>gather engine</a:t>
            </a:r>
            <a:r>
              <a:rPr lang="zh-CN" altLang="en-US" sz="1600" dirty="0"/>
              <a:t>）。列表解析功能是 </a:t>
            </a:r>
            <a:r>
              <a:rPr lang="en-US" altLang="zh-CN" sz="1600" dirty="0"/>
              <a:t>D1</a:t>
            </a:r>
            <a:r>
              <a:rPr lang="zh-CN" altLang="en-US" sz="1600" dirty="0"/>
              <a:t>芯片的关键特性之一，通过列表解析引擎可以将复杂的不同数据类型的传输序列进行打包，提升传输效率。</a:t>
            </a:r>
          </a:p>
          <a:p>
            <a:endParaRPr kumimoji="1" lang="zh-CN" altLang="en-US" sz="1600" dirty="0"/>
          </a:p>
        </p:txBody>
      </p:sp>
      <p:pic>
        <p:nvPicPr>
          <p:cNvPr id="4" name="图片 3">
            <a:extLst>
              <a:ext uri="{FF2B5EF4-FFF2-40B4-BE49-F238E27FC236}">
                <a16:creationId xmlns:a16="http://schemas.microsoft.com/office/drawing/2014/main" id="{3995C12B-5E14-804A-81A7-E56114A1D8C8}"/>
              </a:ext>
            </a:extLst>
          </p:cNvPr>
          <p:cNvPicPr>
            <a:picLocks noChangeAspect="1"/>
          </p:cNvPicPr>
          <p:nvPr/>
        </p:nvPicPr>
        <p:blipFill>
          <a:blip r:embed="rId2"/>
          <a:stretch>
            <a:fillRect/>
          </a:stretch>
        </p:blipFill>
        <p:spPr>
          <a:xfrm>
            <a:off x="5090269" y="1249286"/>
            <a:ext cx="6696744" cy="5064483"/>
          </a:xfrm>
          <a:prstGeom prst="rect">
            <a:avLst/>
          </a:prstGeom>
        </p:spPr>
      </p:pic>
    </p:spTree>
    <p:extLst>
      <p:ext uri="{BB962C8B-B14F-4D97-AF65-F5344CB8AC3E}">
        <p14:creationId xmlns:p14="http://schemas.microsoft.com/office/powerpoint/2010/main" val="3124660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A7122B5-CFA8-B047-BCB7-890B6E702DE6}"/>
              </a:ext>
            </a:extLst>
          </p:cNvPr>
          <p:cNvPicPr>
            <a:picLocks noChangeAspect="1"/>
          </p:cNvPicPr>
          <p:nvPr/>
        </p:nvPicPr>
        <p:blipFill>
          <a:blip r:embed="rId2"/>
          <a:stretch>
            <a:fillRect/>
          </a:stretch>
        </p:blipFill>
        <p:spPr>
          <a:xfrm>
            <a:off x="700678" y="1351536"/>
            <a:ext cx="10809386" cy="5042918"/>
          </a:xfrm>
          <a:prstGeom prst="rect">
            <a:avLst/>
          </a:prstGeom>
        </p:spPr>
      </p:pic>
      <p:sp>
        <p:nvSpPr>
          <p:cNvPr id="2" name="标题 1">
            <a:extLst>
              <a:ext uri="{FF2B5EF4-FFF2-40B4-BE49-F238E27FC236}">
                <a16:creationId xmlns:a16="http://schemas.microsoft.com/office/drawing/2014/main" id="{9E23961B-E128-A544-A584-EBA1BDBF12A2}"/>
              </a:ext>
            </a:extLst>
          </p:cNvPr>
          <p:cNvSpPr>
            <a:spLocks noGrp="1"/>
          </p:cNvSpPr>
          <p:nvPr>
            <p:ph type="title"/>
          </p:nvPr>
        </p:nvSpPr>
        <p:spPr/>
        <p:txBody>
          <a:bodyPr/>
          <a:lstStyle/>
          <a:p>
            <a:r>
              <a:rPr lang="zh-CN" altLang="en-US" dirty="0"/>
              <a:t>列表解析</a:t>
            </a:r>
            <a:endParaRPr kumimoji="1" lang="zh-CN" altLang="en-US" dirty="0"/>
          </a:p>
        </p:txBody>
      </p:sp>
      <p:sp>
        <p:nvSpPr>
          <p:cNvPr id="3" name="内容占位符 2">
            <a:extLst>
              <a:ext uri="{FF2B5EF4-FFF2-40B4-BE49-F238E27FC236}">
                <a16:creationId xmlns:a16="http://schemas.microsoft.com/office/drawing/2014/main" id="{F60C173A-361F-2048-9D3E-EE7913A9D796}"/>
              </a:ext>
            </a:extLst>
          </p:cNvPr>
          <p:cNvSpPr>
            <a:spLocks noGrp="1"/>
          </p:cNvSpPr>
          <p:nvPr>
            <p:ph sz="half" idx="1"/>
          </p:nvPr>
        </p:nvSpPr>
        <p:spPr>
          <a:xfrm>
            <a:off x="609654" y="907541"/>
            <a:ext cx="10963473" cy="5042918"/>
          </a:xfrm>
        </p:spPr>
        <p:txBody>
          <a:bodyPr/>
          <a:lstStyle/>
          <a:p>
            <a:r>
              <a:rPr lang="zh-CN" altLang="en-US" dirty="0"/>
              <a:t>这本质上是一种封装不同数据位的方法，以便可以在系统中的 </a:t>
            </a:r>
            <a:r>
              <a:rPr lang="en-US" altLang="zh-CN" dirty="0"/>
              <a:t>D1 </a:t>
            </a:r>
            <a:r>
              <a:rPr lang="zh-CN" altLang="en-US" dirty="0"/>
              <a:t>内核之间高效传输。</a:t>
            </a:r>
          </a:p>
          <a:p>
            <a:br>
              <a:rPr lang="zh-CN" altLang="en-US" dirty="0"/>
            </a:br>
            <a:endParaRPr lang="zh-CN" altLang="en-US" dirty="0"/>
          </a:p>
          <a:p>
            <a:endParaRPr kumimoji="1" lang="zh-CN" altLang="en-US" dirty="0"/>
          </a:p>
        </p:txBody>
      </p:sp>
    </p:spTree>
    <p:extLst>
      <p:ext uri="{BB962C8B-B14F-4D97-AF65-F5344CB8AC3E}">
        <p14:creationId xmlns:p14="http://schemas.microsoft.com/office/powerpoint/2010/main" val="3589467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A7122B5-CFA8-B047-BCB7-890B6E702DE6}"/>
              </a:ext>
            </a:extLst>
          </p:cNvPr>
          <p:cNvPicPr>
            <a:picLocks noChangeAspect="1"/>
          </p:cNvPicPr>
          <p:nvPr/>
        </p:nvPicPr>
        <p:blipFill>
          <a:blip r:embed="rId2"/>
          <a:stretch>
            <a:fillRect/>
          </a:stretch>
        </p:blipFill>
        <p:spPr>
          <a:xfrm>
            <a:off x="6674445" y="1486657"/>
            <a:ext cx="10809386" cy="5042918"/>
          </a:xfrm>
          <a:prstGeom prst="rect">
            <a:avLst/>
          </a:prstGeom>
        </p:spPr>
      </p:pic>
      <p:sp>
        <p:nvSpPr>
          <p:cNvPr id="2" name="标题 1">
            <a:extLst>
              <a:ext uri="{FF2B5EF4-FFF2-40B4-BE49-F238E27FC236}">
                <a16:creationId xmlns:a16="http://schemas.microsoft.com/office/drawing/2014/main" id="{9E23961B-E128-A544-A584-EBA1BDBF12A2}"/>
              </a:ext>
            </a:extLst>
          </p:cNvPr>
          <p:cNvSpPr>
            <a:spLocks noGrp="1"/>
          </p:cNvSpPr>
          <p:nvPr>
            <p:ph type="title"/>
          </p:nvPr>
        </p:nvSpPr>
        <p:spPr/>
        <p:txBody>
          <a:bodyPr/>
          <a:lstStyle/>
          <a:p>
            <a:r>
              <a:rPr lang="zh-CN" altLang="en-US" dirty="0"/>
              <a:t>列表解析</a:t>
            </a:r>
            <a:endParaRPr kumimoji="1" lang="zh-CN" altLang="en-US" dirty="0"/>
          </a:p>
        </p:txBody>
      </p:sp>
      <p:sp>
        <p:nvSpPr>
          <p:cNvPr id="3" name="内容占位符 2">
            <a:extLst>
              <a:ext uri="{FF2B5EF4-FFF2-40B4-BE49-F238E27FC236}">
                <a16:creationId xmlns:a16="http://schemas.microsoft.com/office/drawing/2014/main" id="{F60C173A-361F-2048-9D3E-EE7913A9D796}"/>
              </a:ext>
            </a:extLst>
          </p:cNvPr>
          <p:cNvSpPr>
            <a:spLocks noGrp="1"/>
          </p:cNvSpPr>
          <p:nvPr>
            <p:ph sz="half" idx="1"/>
          </p:nvPr>
        </p:nvSpPr>
        <p:spPr>
          <a:xfrm>
            <a:off x="609654" y="907541"/>
            <a:ext cx="10963473" cy="5042918"/>
          </a:xfrm>
        </p:spPr>
        <p:txBody>
          <a:bodyPr/>
          <a:lstStyle/>
          <a:p>
            <a:r>
              <a:rPr lang="zh-CN" altLang="en-US" dirty="0"/>
              <a:t>这本质上是一种封装不同数据位的方法，以便可以在系统中的 </a:t>
            </a:r>
            <a:r>
              <a:rPr lang="en-US" altLang="zh-CN" dirty="0"/>
              <a:t>D1 </a:t>
            </a:r>
            <a:r>
              <a:rPr lang="zh-CN" altLang="en-US" dirty="0"/>
              <a:t>内核之间高效传输。</a:t>
            </a:r>
          </a:p>
          <a:p>
            <a:r>
              <a:rPr lang="zh-CN" altLang="en-US" dirty="0"/>
              <a:t>为了进一步减少操作延迟、面积和复杂度，</a:t>
            </a:r>
            <a:r>
              <a:rPr lang="en-US" altLang="zh-CN" dirty="0"/>
              <a:t>D1 </a:t>
            </a:r>
            <a:r>
              <a:rPr lang="zh-CN" altLang="en-US" dirty="0"/>
              <a:t>并不支持虚拟内存。在通常的处理器中，程序使用的内存地址不是直接访问物理内存地址，而是由 </a:t>
            </a:r>
            <a:r>
              <a:rPr lang="en-US" altLang="zh-CN" dirty="0"/>
              <a:t>CPU </a:t>
            </a:r>
            <a:r>
              <a:rPr lang="zh-CN" altLang="en-US" dirty="0"/>
              <a:t>使用操作系统设置的分页结构转换为物理地址。</a:t>
            </a:r>
          </a:p>
          <a:p>
            <a:r>
              <a:rPr lang="zh-CN" altLang="en-US" dirty="0"/>
              <a:t>在 </a:t>
            </a:r>
            <a:r>
              <a:rPr lang="en-US" altLang="zh-CN" dirty="0"/>
              <a:t>D1</a:t>
            </a:r>
            <a:r>
              <a:rPr lang="zh-CN" altLang="en-US" dirty="0"/>
              <a:t>内核中， </a:t>
            </a:r>
            <a:r>
              <a:rPr lang="en-US" altLang="zh-CN" dirty="0"/>
              <a:t>4 </a:t>
            </a:r>
            <a:r>
              <a:rPr lang="zh-CN" altLang="en-US" dirty="0"/>
              <a:t>路 </a:t>
            </a:r>
            <a:r>
              <a:rPr lang="en-US" altLang="zh-CN" dirty="0"/>
              <a:t>SMT </a:t>
            </a:r>
            <a:r>
              <a:rPr lang="zh-CN" altLang="en-US" dirty="0"/>
              <a:t>功能让计算具备显式并行性，简化 </a:t>
            </a:r>
            <a:r>
              <a:rPr lang="en-US" altLang="zh-CN" dirty="0"/>
              <a:t>AGU </a:t>
            </a:r>
            <a:r>
              <a:rPr lang="zh-CN" altLang="en-US" dirty="0"/>
              <a:t>和寻址计算方式，以让特斯拉以足够低的延迟访问 </a:t>
            </a:r>
            <a:r>
              <a:rPr lang="en-US" altLang="zh-CN" dirty="0"/>
              <a:t>SRAM</a:t>
            </a:r>
            <a:r>
              <a:rPr lang="zh-CN" altLang="en-US" dirty="0"/>
              <a:t>，其优势是可避免中间</a:t>
            </a:r>
            <a:r>
              <a:rPr lang="en-US" altLang="zh-CN" dirty="0"/>
              <a:t>L1 </a:t>
            </a:r>
            <a:r>
              <a:rPr lang="zh-CN" altLang="en-US" dirty="0"/>
              <a:t>数据缓存的延迟。</a:t>
            </a:r>
          </a:p>
          <a:p>
            <a:br>
              <a:rPr lang="zh-CN" altLang="en-US" dirty="0"/>
            </a:br>
            <a:endParaRPr lang="zh-CN" altLang="en-US" dirty="0"/>
          </a:p>
          <a:p>
            <a:endParaRPr kumimoji="1" lang="zh-CN" altLang="en-US" dirty="0"/>
          </a:p>
        </p:txBody>
      </p:sp>
    </p:spTree>
    <p:extLst>
      <p:ext uri="{BB962C8B-B14F-4D97-AF65-F5344CB8AC3E}">
        <p14:creationId xmlns:p14="http://schemas.microsoft.com/office/powerpoint/2010/main" val="2804526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0A574-8177-5F45-9356-94E07C05B77C}"/>
              </a:ext>
            </a:extLst>
          </p:cNvPr>
          <p:cNvSpPr>
            <a:spLocks noGrp="1"/>
          </p:cNvSpPr>
          <p:nvPr>
            <p:ph type="title"/>
          </p:nvPr>
        </p:nvSpPr>
        <p:spPr/>
        <p:txBody>
          <a:bodyPr/>
          <a:lstStyle/>
          <a:p>
            <a:r>
              <a:rPr lang="zh-CN" altLang="en-US" dirty="0"/>
              <a:t>内存存取</a:t>
            </a:r>
            <a:endParaRPr kumimoji="1" lang="zh-CN" altLang="en-US" dirty="0"/>
          </a:p>
        </p:txBody>
      </p:sp>
      <p:sp>
        <p:nvSpPr>
          <p:cNvPr id="3" name="内容占位符 2">
            <a:extLst>
              <a:ext uri="{FF2B5EF4-FFF2-40B4-BE49-F238E27FC236}">
                <a16:creationId xmlns:a16="http://schemas.microsoft.com/office/drawing/2014/main" id="{202344B7-5C17-5848-B7E4-926E6907C65C}"/>
              </a:ext>
            </a:extLst>
          </p:cNvPr>
          <p:cNvSpPr>
            <a:spLocks noGrp="1"/>
          </p:cNvSpPr>
          <p:nvPr>
            <p:ph sz="half" idx="1"/>
          </p:nvPr>
        </p:nvSpPr>
        <p:spPr>
          <a:xfrm>
            <a:off x="623636" y="1351536"/>
            <a:ext cx="4538642" cy="5042918"/>
          </a:xfrm>
        </p:spPr>
        <p:txBody>
          <a:bodyPr/>
          <a:lstStyle/>
          <a:p>
            <a:r>
              <a:rPr lang="zh-CN" altLang="en-US" sz="1800" dirty="0"/>
              <a:t>说到系统内存，</a:t>
            </a:r>
            <a:r>
              <a:rPr lang="en-US" altLang="zh-CN" sz="1800" dirty="0"/>
              <a:t>Dojo </a:t>
            </a:r>
            <a:r>
              <a:rPr lang="zh-CN" altLang="en-US" sz="1800" dirty="0"/>
              <a:t>芯片并不直接连接到内存。相反，它们连接到配备 </a:t>
            </a:r>
            <a:r>
              <a:rPr lang="en-US" altLang="zh-CN" sz="1800" dirty="0"/>
              <a:t>HBM </a:t>
            </a:r>
            <a:r>
              <a:rPr lang="zh-CN" altLang="en-US" sz="1800" dirty="0"/>
              <a:t>的接口处理器。这些接口处理器还负责与主机系统通信。</a:t>
            </a:r>
          </a:p>
          <a:p>
            <a:r>
              <a:rPr lang="zh-CN" altLang="en-US" sz="1800" dirty="0"/>
              <a:t>可以跨 </a:t>
            </a:r>
            <a:r>
              <a:rPr lang="en-US" altLang="zh-CN" sz="1800" dirty="0"/>
              <a:t>tile </a:t>
            </a:r>
            <a:r>
              <a:rPr lang="zh-CN" altLang="en-US" sz="1800" dirty="0"/>
              <a:t>边界从每个芯片边缘传输 </a:t>
            </a:r>
            <a:r>
              <a:rPr lang="en-US" altLang="zh-CN" sz="1800" dirty="0"/>
              <a:t>900 GB/s</a:t>
            </a:r>
            <a:r>
              <a:rPr lang="zh-CN" altLang="en-US" sz="1800" dirty="0"/>
              <a:t>，这意味着可以以 </a:t>
            </a:r>
            <a:r>
              <a:rPr lang="en-US" altLang="zh-CN" sz="1800" dirty="0"/>
              <a:t>4.5 TB/s </a:t>
            </a:r>
            <a:r>
              <a:rPr lang="zh-CN" altLang="en-US" sz="1800" dirty="0"/>
              <a:t>的链路带宽访问接口处理器及其 </a:t>
            </a:r>
            <a:r>
              <a:rPr lang="en-US" altLang="zh-CN" sz="1800" dirty="0"/>
              <a:t>HBM</a:t>
            </a:r>
            <a:r>
              <a:rPr lang="zh-CN" altLang="en-US" sz="1800" dirty="0"/>
              <a:t>。因为访问 </a:t>
            </a:r>
            <a:r>
              <a:rPr lang="en-US" altLang="zh-CN" sz="1800" dirty="0"/>
              <a:t>HBM </a:t>
            </a:r>
            <a:r>
              <a:rPr lang="zh-CN" altLang="en-US" sz="1800" dirty="0"/>
              <a:t>需要通过单独的芯片，所以访问延迟可能非常高。</a:t>
            </a:r>
            <a:br>
              <a:rPr lang="zh-CN" altLang="en-US" sz="1800" dirty="0"/>
            </a:br>
            <a:endParaRPr lang="zh-CN" altLang="en-US" sz="1800" dirty="0"/>
          </a:p>
          <a:p>
            <a:endParaRPr kumimoji="1" lang="zh-CN" altLang="en-US" sz="1800" dirty="0"/>
          </a:p>
        </p:txBody>
      </p:sp>
      <p:pic>
        <p:nvPicPr>
          <p:cNvPr id="4" name="图片 3">
            <a:extLst>
              <a:ext uri="{FF2B5EF4-FFF2-40B4-BE49-F238E27FC236}">
                <a16:creationId xmlns:a16="http://schemas.microsoft.com/office/drawing/2014/main" id="{A5597E98-3E99-4142-B7E7-A08FB8DDBC36}"/>
              </a:ext>
            </a:extLst>
          </p:cNvPr>
          <p:cNvPicPr>
            <a:picLocks noChangeAspect="1"/>
          </p:cNvPicPr>
          <p:nvPr/>
        </p:nvPicPr>
        <p:blipFill>
          <a:blip r:embed="rId2"/>
          <a:stretch>
            <a:fillRect/>
          </a:stretch>
        </p:blipFill>
        <p:spPr>
          <a:xfrm>
            <a:off x="5829839" y="1250161"/>
            <a:ext cx="5760000" cy="5136441"/>
          </a:xfrm>
          <a:prstGeom prst="rect">
            <a:avLst/>
          </a:prstGeom>
        </p:spPr>
      </p:pic>
    </p:spTree>
    <p:extLst>
      <p:ext uri="{BB962C8B-B14F-4D97-AF65-F5344CB8AC3E}">
        <p14:creationId xmlns:p14="http://schemas.microsoft.com/office/powerpoint/2010/main" val="557179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zh-CN" altLang="en-US" sz="9600" b="1" dirty="0">
                <a:solidFill>
                  <a:srgbClr val="C00000"/>
                </a:solidFill>
                <a:latin typeface="Futura Medium" panose="020B0602020204020303" pitchFamily="34" charset="-79"/>
                <a:cs typeface="Futura Medium" panose="020B0602020204020303" pitchFamily="34" charset="-79"/>
              </a:rPr>
              <a:t>内核与物理实现</a:t>
            </a:r>
            <a:endParaRPr kumimoji="1" lang="en-US" altLang="zh-CN" sz="9600" b="1"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1132757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ABCF2CB-9ADF-D64E-8F6C-29E906FBEB9A}"/>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EDFDBE4D-9CF8-4948-B9D0-A692B1D1E3BC}"/>
              </a:ext>
            </a:extLst>
          </p:cNvPr>
          <p:cNvSpPr>
            <a:spLocks noGrp="1"/>
          </p:cNvSpPr>
          <p:nvPr>
            <p:ph sz="half" idx="1"/>
          </p:nvPr>
        </p:nvSpPr>
        <p:spPr/>
        <p:txBody>
          <a:bodyPr/>
          <a:lstStyle/>
          <a:p>
            <a:r>
              <a:rPr lang="zh-CN" altLang="en-US" sz="1800" dirty="0"/>
              <a:t>不进行数据端缓存，不支持虚拟内存，也不支持</a:t>
            </a:r>
            <a:r>
              <a:rPr lang="en-US" altLang="zh-CN" sz="1800" dirty="0"/>
              <a:t>precise exceptions</a:t>
            </a:r>
          </a:p>
          <a:p>
            <a:endParaRPr lang="en-US" altLang="zh-CN" sz="1800" dirty="0"/>
          </a:p>
          <a:p>
            <a:r>
              <a:rPr lang="en-US" altLang="zh-CN" sz="1800" dirty="0"/>
              <a:t>Dojo </a:t>
            </a:r>
            <a:r>
              <a:rPr lang="zh-CN" altLang="en-US" sz="1800" dirty="0"/>
              <a:t>核心是在一个非常大的 </a:t>
            </a:r>
            <a:r>
              <a:rPr lang="en-US" altLang="zh-CN" sz="1800" dirty="0"/>
              <a:t>645 </a:t>
            </a:r>
            <a:r>
              <a:rPr lang="zh-CN" altLang="en-US" sz="1800" dirty="0"/>
              <a:t>平方毫米的裸片上实现的，称为 </a:t>
            </a:r>
            <a:r>
              <a:rPr lang="en-US" altLang="zh-CN" sz="1800" dirty="0"/>
              <a:t>D1</a:t>
            </a:r>
            <a:r>
              <a:rPr lang="zh-CN" altLang="en-US" sz="1800" dirty="0"/>
              <a:t>。与我们熟悉的其他芯片不同，单个 </a:t>
            </a:r>
            <a:r>
              <a:rPr lang="en-US" altLang="zh-CN" sz="1800" dirty="0"/>
              <a:t>Dojo </a:t>
            </a:r>
            <a:r>
              <a:rPr lang="zh-CN" altLang="en-US" sz="1800" dirty="0"/>
              <a:t>芯片不能自给自足。它没有 </a:t>
            </a:r>
            <a:r>
              <a:rPr lang="en-US" altLang="zh-CN" sz="1800" dirty="0"/>
              <a:t>DDR </a:t>
            </a:r>
            <a:r>
              <a:rPr lang="zh-CN" altLang="en-US" sz="1800" dirty="0"/>
              <a:t>或 </a:t>
            </a:r>
            <a:r>
              <a:rPr lang="en-US" altLang="zh-CN" sz="1800" dirty="0"/>
              <a:t>PCIe </a:t>
            </a:r>
            <a:r>
              <a:rPr lang="zh-CN" altLang="en-US" sz="1800" dirty="0"/>
              <a:t>控制器。</a:t>
            </a:r>
            <a:r>
              <a:rPr lang="en-US" altLang="zh-CN" sz="1800" dirty="0"/>
              <a:t>die </a:t>
            </a:r>
            <a:r>
              <a:rPr lang="zh-CN" altLang="en-US" sz="1800" dirty="0"/>
              <a:t>边缘周围有 </a:t>
            </a:r>
            <a:r>
              <a:rPr lang="en-US" altLang="zh-CN" sz="1800" dirty="0"/>
              <a:t>IO </a:t>
            </a:r>
            <a:r>
              <a:rPr lang="zh-CN" altLang="en-US" sz="1800" dirty="0"/>
              <a:t>接口，可以让 </a:t>
            </a:r>
            <a:r>
              <a:rPr lang="en-US" altLang="zh-CN" sz="1800" dirty="0"/>
              <a:t>die </a:t>
            </a:r>
            <a:r>
              <a:rPr lang="zh-CN" altLang="en-US" sz="1800" dirty="0"/>
              <a:t>与相邻的 </a:t>
            </a:r>
            <a:r>
              <a:rPr lang="en-US" altLang="zh-CN" sz="1800" dirty="0"/>
              <a:t>die </a:t>
            </a:r>
            <a:r>
              <a:rPr lang="zh-CN" altLang="en-US" sz="1800" dirty="0"/>
              <a:t>进行通信，延迟约为 </a:t>
            </a:r>
            <a:r>
              <a:rPr lang="en-US" altLang="zh-CN" sz="1800" dirty="0"/>
              <a:t>100 ns</a:t>
            </a:r>
            <a:r>
              <a:rPr lang="zh-CN" altLang="en-US" sz="1800" dirty="0"/>
              <a:t>。</a:t>
            </a:r>
            <a:endParaRPr lang="en-US" altLang="zh-CN" sz="1800" dirty="0"/>
          </a:p>
          <a:p>
            <a:endParaRPr lang="en-US" altLang="zh-CN" sz="1800" dirty="0"/>
          </a:p>
          <a:p>
            <a:r>
              <a:rPr lang="zh-CN" altLang="en-US" sz="1800" dirty="0"/>
              <a:t>要访问系统内存，</a:t>
            </a:r>
            <a:r>
              <a:rPr lang="en-US" altLang="zh-CN" sz="1800" dirty="0"/>
              <a:t>Dojo D1 </a:t>
            </a:r>
            <a:r>
              <a:rPr lang="zh-CN" altLang="en-US" sz="1800" dirty="0"/>
              <a:t>芯片必须与具有板载 </a:t>
            </a:r>
            <a:r>
              <a:rPr lang="en-US" altLang="zh-CN" sz="1800" dirty="0"/>
              <a:t>HBM </a:t>
            </a:r>
            <a:r>
              <a:rPr lang="zh-CN" altLang="en-US" sz="1800" dirty="0"/>
              <a:t>的接口处理器通信。该接口处理器又通过 </a:t>
            </a:r>
            <a:r>
              <a:rPr lang="en-US" altLang="zh-CN" sz="1800" dirty="0"/>
              <a:t>PCIe </a:t>
            </a:r>
            <a:r>
              <a:rPr lang="zh-CN" altLang="en-US" sz="1800" dirty="0"/>
              <a:t>连接到主机系统（接口处理器安装在 </a:t>
            </a:r>
            <a:r>
              <a:rPr lang="en-US" altLang="zh-CN" sz="1800" dirty="0"/>
              <a:t>PCIe </a:t>
            </a:r>
            <a:r>
              <a:rPr lang="zh-CN" altLang="en-US" sz="1800" dirty="0"/>
              <a:t>卡上）。理论上，最小的功能性 </a:t>
            </a:r>
            <a:r>
              <a:rPr lang="en-US" altLang="zh-CN" sz="1800" dirty="0"/>
              <a:t>Dojo </a:t>
            </a:r>
            <a:r>
              <a:rPr lang="zh-CN" altLang="en-US" sz="1800" dirty="0"/>
              <a:t>部署将涉及一个 </a:t>
            </a:r>
            <a:r>
              <a:rPr lang="en-US" altLang="zh-CN" sz="1800" dirty="0"/>
              <a:t>Dojo </a:t>
            </a:r>
            <a:r>
              <a:rPr lang="zh-CN" altLang="en-US" sz="1800" dirty="0"/>
              <a:t>芯片、一个接口处理器卡和一个主机系统。但特斯拉将 </a:t>
            </a:r>
            <a:r>
              <a:rPr lang="en-US" altLang="zh-CN" sz="1800" dirty="0"/>
              <a:t>Dojo die</a:t>
            </a:r>
            <a:r>
              <a:rPr lang="zh-CN" altLang="en-US" sz="1800" dirty="0"/>
              <a:t>部署在每个包含 </a:t>
            </a:r>
            <a:r>
              <a:rPr lang="en-US" altLang="zh-CN" sz="1800" dirty="0"/>
              <a:t>25 </a:t>
            </a:r>
            <a:r>
              <a:rPr lang="zh-CN" altLang="en-US" sz="1800" dirty="0"/>
              <a:t>个</a:t>
            </a:r>
            <a:r>
              <a:rPr lang="en-US" altLang="zh-CN" sz="1800" dirty="0"/>
              <a:t>die</a:t>
            </a:r>
            <a:r>
              <a:rPr lang="zh-CN" altLang="en-US" sz="1800" dirty="0"/>
              <a:t>的模块中，以提供规模感。</a:t>
            </a:r>
            <a:r>
              <a:rPr lang="en-US" altLang="zh-CN" sz="1800" dirty="0"/>
              <a:t>Dojo D1 die</a:t>
            </a:r>
            <a:r>
              <a:rPr lang="zh-CN" altLang="en-US" sz="1800" dirty="0"/>
              <a:t>专门设计用于超级计算机的构建块，仅此而已。</a:t>
            </a:r>
          </a:p>
          <a:p>
            <a:br>
              <a:rPr lang="zh-CN" altLang="en-US" sz="1800" dirty="0"/>
            </a:br>
            <a:endParaRPr lang="zh-CN" altLang="en-US" sz="1800" dirty="0"/>
          </a:p>
        </p:txBody>
      </p:sp>
    </p:spTree>
    <p:extLst>
      <p:ext uri="{BB962C8B-B14F-4D97-AF65-F5344CB8AC3E}">
        <p14:creationId xmlns:p14="http://schemas.microsoft.com/office/powerpoint/2010/main" val="2980290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C13CD-035C-5F45-820F-C69842ED142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F828AF2-7803-1845-BA2F-02AB325B8A22}"/>
              </a:ext>
            </a:extLst>
          </p:cNvPr>
          <p:cNvSpPr>
            <a:spLocks noGrp="1"/>
          </p:cNvSpPr>
          <p:nvPr>
            <p:ph sz="half" idx="1"/>
          </p:nvPr>
        </p:nvSpPr>
        <p:spPr>
          <a:xfrm>
            <a:off x="623636" y="1351536"/>
            <a:ext cx="4322618" cy="5042918"/>
          </a:xfrm>
        </p:spPr>
        <p:txBody>
          <a:bodyPr/>
          <a:lstStyle/>
          <a:p>
            <a:r>
              <a:rPr lang="zh-CN" altLang="en-US" dirty="0"/>
              <a:t>这种专业化可以节省更多的裸片面积。</a:t>
            </a:r>
            <a:r>
              <a:rPr lang="en-US" altLang="zh-CN" dirty="0"/>
              <a:t>Dojo D1 </a:t>
            </a:r>
            <a:r>
              <a:rPr lang="zh-CN" altLang="en-US" dirty="0"/>
              <a:t>不会在 </a:t>
            </a:r>
            <a:r>
              <a:rPr lang="en-US" altLang="zh-CN" dirty="0"/>
              <a:t>DDR </a:t>
            </a:r>
            <a:r>
              <a:rPr lang="zh-CN" altLang="en-US" dirty="0"/>
              <a:t>和 </a:t>
            </a:r>
            <a:r>
              <a:rPr lang="en-US" altLang="zh-CN" dirty="0"/>
              <a:t>PCIe </a:t>
            </a:r>
            <a:r>
              <a:rPr lang="zh-CN" altLang="en-US" dirty="0"/>
              <a:t>控制器上花费空间。大部分裸片都被大量 </a:t>
            </a:r>
            <a:r>
              <a:rPr lang="en-US" altLang="zh-CN" dirty="0"/>
              <a:t>Dojo </a:t>
            </a:r>
            <a:r>
              <a:rPr lang="zh-CN" altLang="en-US" dirty="0"/>
              <a:t>核心占据，除了外部设计用于与相邻裸片接口的定制 </a:t>
            </a:r>
            <a:r>
              <a:rPr lang="en-US" altLang="zh-CN" dirty="0"/>
              <a:t>IO </a:t>
            </a:r>
            <a:r>
              <a:rPr lang="zh-CN" altLang="en-US" dirty="0"/>
              <a:t>连接器。</a:t>
            </a:r>
          </a:p>
          <a:p>
            <a:r>
              <a:rPr lang="en-US" altLang="zh-CN" dirty="0"/>
              <a:t>Dojo </a:t>
            </a:r>
            <a:r>
              <a:rPr lang="zh-CN" altLang="en-US" dirty="0"/>
              <a:t>不会尝试跨内核保持缓存一致性，并且不会将任何 </a:t>
            </a:r>
            <a:r>
              <a:rPr lang="en-US" altLang="zh-CN" dirty="0"/>
              <a:t>SRAM </a:t>
            </a:r>
            <a:r>
              <a:rPr lang="zh-CN" altLang="en-US" dirty="0"/>
              <a:t>用于窥探过滤。</a:t>
            </a:r>
          </a:p>
          <a:p>
            <a:br>
              <a:rPr lang="zh-CN" altLang="en-US" dirty="0"/>
            </a:br>
            <a:endParaRPr lang="zh-CN" altLang="en-US" dirty="0"/>
          </a:p>
          <a:p>
            <a:br>
              <a:rPr lang="zh-CN" altLang="en-US" dirty="0"/>
            </a:br>
            <a:endParaRPr kumimoji="1" lang="zh-CN" altLang="en-US" dirty="0"/>
          </a:p>
        </p:txBody>
      </p:sp>
      <p:pic>
        <p:nvPicPr>
          <p:cNvPr id="4" name="图片 3">
            <a:extLst>
              <a:ext uri="{FF2B5EF4-FFF2-40B4-BE49-F238E27FC236}">
                <a16:creationId xmlns:a16="http://schemas.microsoft.com/office/drawing/2014/main" id="{CAE99E11-08DB-AD40-B454-F3FB10CCD353}"/>
              </a:ext>
            </a:extLst>
          </p:cNvPr>
          <p:cNvPicPr>
            <a:picLocks noChangeAspect="1"/>
          </p:cNvPicPr>
          <p:nvPr/>
        </p:nvPicPr>
        <p:blipFill>
          <a:blip r:embed="rId2"/>
          <a:stretch>
            <a:fillRect/>
          </a:stretch>
        </p:blipFill>
        <p:spPr>
          <a:xfrm>
            <a:off x="5107108" y="1712995"/>
            <a:ext cx="6480000" cy="4320000"/>
          </a:xfrm>
          <a:prstGeom prst="rect">
            <a:avLst/>
          </a:prstGeom>
        </p:spPr>
      </p:pic>
    </p:spTree>
    <p:extLst>
      <p:ext uri="{BB962C8B-B14F-4D97-AF65-F5344CB8AC3E}">
        <p14:creationId xmlns:p14="http://schemas.microsoft.com/office/powerpoint/2010/main" val="3965019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1A8194-A2F4-FD45-83B1-2CFD6D33C6C8}"/>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C208A90-7A5C-B345-967D-C1F9F5F53023}"/>
              </a:ext>
            </a:extLst>
          </p:cNvPr>
          <p:cNvSpPr>
            <a:spLocks noGrp="1"/>
          </p:cNvSpPr>
          <p:nvPr>
            <p:ph sz="half" idx="1"/>
          </p:nvPr>
        </p:nvSpPr>
        <p:spPr/>
        <p:txBody>
          <a:bodyPr/>
          <a:lstStyle/>
          <a:p>
            <a:r>
              <a:rPr lang="en-US" altLang="zh-CN" sz="1400" dirty="0"/>
              <a:t>Dojo </a:t>
            </a:r>
            <a:r>
              <a:rPr lang="zh-CN" altLang="en-US" sz="1400" dirty="0"/>
              <a:t>指令集支持 </a:t>
            </a:r>
            <a:r>
              <a:rPr lang="en-US" altLang="zh-CN" sz="1400" dirty="0"/>
              <a:t>64 </a:t>
            </a:r>
            <a:r>
              <a:rPr lang="zh-CN" altLang="en-US" sz="1400" dirty="0"/>
              <a:t>位标量指令和 </a:t>
            </a:r>
            <a:r>
              <a:rPr lang="en-US" altLang="zh-CN" sz="1400" dirty="0"/>
              <a:t>64 B SIMD </a:t>
            </a:r>
            <a:r>
              <a:rPr lang="zh-CN" altLang="en-US" sz="1400" dirty="0"/>
              <a:t>指令，它包括处理从本地内存到远程内存传输数据的原语（</a:t>
            </a:r>
            <a:r>
              <a:rPr lang="en-US" altLang="zh-CN" sz="1400" dirty="0"/>
              <a:t>primitives</a:t>
            </a:r>
            <a:r>
              <a:rPr lang="zh-CN" altLang="en-US" sz="1400" dirty="0"/>
              <a:t>），并支持信号量（</a:t>
            </a:r>
            <a:r>
              <a:rPr lang="en-US" altLang="zh-CN" sz="1400" dirty="0"/>
              <a:t>semaphore</a:t>
            </a:r>
            <a:r>
              <a:rPr lang="zh-CN" altLang="en-US" sz="1400" dirty="0"/>
              <a:t>）和屏障约束（ </a:t>
            </a:r>
            <a:r>
              <a:rPr lang="en-US" altLang="zh-CN" sz="1400" dirty="0"/>
              <a:t>barrier constraints</a:t>
            </a:r>
            <a:r>
              <a:rPr lang="zh-CN" altLang="en-US" sz="1400" dirty="0"/>
              <a:t>），这是使内存操作符合指令不仅在 </a:t>
            </a:r>
            <a:r>
              <a:rPr lang="en-US" altLang="zh-CN" sz="1400" dirty="0"/>
              <a:t>D1 </a:t>
            </a:r>
            <a:r>
              <a:rPr lang="zh-CN" altLang="en-US" sz="1400" dirty="0"/>
              <a:t>内核中运行，而且在 </a:t>
            </a:r>
            <a:r>
              <a:rPr lang="en-US" altLang="zh-CN" sz="1400" dirty="0"/>
              <a:t>D1 </a:t>
            </a:r>
            <a:r>
              <a:rPr lang="zh-CN" altLang="en-US" sz="1400" dirty="0"/>
              <a:t>内核的集合中运行。至于特定于 </a:t>
            </a:r>
            <a:r>
              <a:rPr lang="en-US" altLang="zh-CN" sz="1400" dirty="0"/>
              <a:t>ML </a:t>
            </a:r>
            <a:r>
              <a:rPr lang="zh-CN" altLang="en-US" sz="1400" dirty="0"/>
              <a:t>的指令，有一组通常在软件中完成的 </a:t>
            </a:r>
            <a:r>
              <a:rPr lang="en-US" altLang="zh-CN" sz="1400" dirty="0"/>
              <a:t>shuffle</a:t>
            </a:r>
            <a:r>
              <a:rPr lang="zh-CN" altLang="en-US" sz="1400" dirty="0"/>
              <a:t>、</a:t>
            </a:r>
            <a:r>
              <a:rPr lang="en-US" altLang="zh-CN" sz="1400" dirty="0"/>
              <a:t>transpose </a:t>
            </a:r>
            <a:r>
              <a:rPr lang="zh-CN" altLang="en-US" sz="1400" dirty="0"/>
              <a:t>和 </a:t>
            </a:r>
            <a:r>
              <a:rPr lang="en-US" altLang="zh-CN" sz="1400" dirty="0"/>
              <a:t>convert </a:t>
            </a:r>
            <a:r>
              <a:rPr lang="zh-CN" altLang="en-US" sz="1400" dirty="0"/>
              <a:t>指令，现在蚀刻在晶体管中，核心还进行随机舍入（ </a:t>
            </a:r>
            <a:r>
              <a:rPr lang="en-US" altLang="zh-CN" sz="1400" dirty="0"/>
              <a:t>stochastic rounding </a:t>
            </a:r>
            <a:r>
              <a:rPr lang="zh-CN" altLang="en-US" sz="1400" dirty="0"/>
              <a:t>），可以进行隐式 </a:t>
            </a:r>
            <a:r>
              <a:rPr lang="en-US" altLang="zh-CN" sz="1400" dirty="0"/>
              <a:t>2D </a:t>
            </a:r>
            <a:r>
              <a:rPr lang="zh-CN" altLang="en-US" sz="1400" dirty="0"/>
              <a:t>填充（</a:t>
            </a:r>
            <a:r>
              <a:rPr lang="en-US" altLang="zh-CN" sz="1400" dirty="0"/>
              <a:t>implicit 2D padding</a:t>
            </a:r>
            <a:r>
              <a:rPr lang="zh-CN" altLang="en-US" sz="1400" dirty="0"/>
              <a:t>），即通常通过在一条数据的两侧添加零来调整张量来完成。</a:t>
            </a:r>
            <a:endParaRPr lang="en-US" altLang="zh-CN" sz="1400" dirty="0"/>
          </a:p>
          <a:p>
            <a:r>
              <a:rPr lang="en-US" altLang="zh-CN" sz="1400" dirty="0"/>
              <a:t>D1</a:t>
            </a:r>
            <a:r>
              <a:rPr lang="zh-CN" altLang="en-US" sz="1400" dirty="0"/>
              <a:t>指令集支持 </a:t>
            </a:r>
            <a:r>
              <a:rPr lang="en-US" altLang="zh-CN" sz="1400" dirty="0"/>
              <a:t>64 </a:t>
            </a:r>
            <a:r>
              <a:rPr lang="zh-CN" altLang="en-US" sz="1400" dirty="0"/>
              <a:t>位标量指令和 </a:t>
            </a:r>
            <a:r>
              <a:rPr lang="en-US" altLang="zh-CN" sz="1400" dirty="0"/>
              <a:t>64</a:t>
            </a:r>
            <a:r>
              <a:rPr lang="zh-CN" altLang="en-US" sz="1400" dirty="0"/>
              <a:t>字节 </a:t>
            </a:r>
            <a:r>
              <a:rPr lang="en-US" altLang="zh-CN" sz="1400" dirty="0"/>
              <a:t>SIMD </a:t>
            </a:r>
            <a:r>
              <a:rPr lang="zh-CN" altLang="en-US" sz="1400" dirty="0"/>
              <a:t>指令，网络传输与同步原语和机器学习</a:t>
            </a:r>
            <a:r>
              <a:rPr lang="en-US" altLang="zh-CN" sz="1400" dirty="0"/>
              <a:t>/</a:t>
            </a:r>
            <a:r>
              <a:rPr lang="zh-CN" altLang="en-US" sz="1400" dirty="0"/>
              <a:t>深度学习相关的专用原语（例如</a:t>
            </a:r>
            <a:r>
              <a:rPr lang="en-US" altLang="zh-CN" sz="1400" dirty="0"/>
              <a:t>8x8</a:t>
            </a:r>
            <a:r>
              <a:rPr lang="zh-CN" altLang="en-US" sz="1400" dirty="0"/>
              <a:t>矩阵计算）。</a:t>
            </a:r>
          </a:p>
          <a:p>
            <a:r>
              <a:rPr lang="zh-CN" altLang="en-US" sz="1400" dirty="0"/>
              <a:t>在网络数据传输和同步原语方面，支持从本地存储（</a:t>
            </a:r>
            <a:r>
              <a:rPr lang="en-US" altLang="zh-CN" sz="1400" dirty="0"/>
              <a:t>SRAM</a:t>
            </a:r>
            <a:r>
              <a:rPr lang="zh-CN" altLang="en-US" sz="1400" dirty="0"/>
              <a:t>）到远程存储传输数据的指令原语（</a:t>
            </a:r>
            <a:r>
              <a:rPr lang="en-US" altLang="zh-CN" sz="1400" dirty="0"/>
              <a:t>Primitives</a:t>
            </a:r>
            <a:r>
              <a:rPr lang="zh-CN" altLang="en-US" sz="1400" dirty="0"/>
              <a:t>），以及信号量（</a:t>
            </a:r>
            <a:r>
              <a:rPr lang="en-US" altLang="zh-CN" sz="1400" dirty="0"/>
              <a:t>Semaphore</a:t>
            </a:r>
            <a:r>
              <a:rPr lang="zh-CN" altLang="en-US" sz="1400" dirty="0"/>
              <a:t>）和屏障约束（ </a:t>
            </a:r>
            <a:r>
              <a:rPr lang="en-US" altLang="zh-CN" sz="1400" dirty="0"/>
              <a:t>Barrier constraints</a:t>
            </a:r>
            <a:r>
              <a:rPr lang="zh-CN" altLang="en-US" sz="1400" dirty="0"/>
              <a:t>）。这可以使</a:t>
            </a:r>
            <a:r>
              <a:rPr lang="en-US" altLang="zh-CN" sz="1400" dirty="0"/>
              <a:t>D1</a:t>
            </a:r>
            <a:r>
              <a:rPr lang="zh-CN" altLang="en-US" sz="1400" dirty="0"/>
              <a:t>支持多线程，其存储操作指令可以在多个 </a:t>
            </a:r>
            <a:r>
              <a:rPr lang="en-US" altLang="zh-CN" sz="1400" dirty="0"/>
              <a:t>D1 </a:t>
            </a:r>
            <a:r>
              <a:rPr lang="zh-CN" altLang="en-US" sz="1400" dirty="0"/>
              <a:t>内核中运行。</a:t>
            </a:r>
          </a:p>
          <a:p>
            <a:r>
              <a:rPr lang="zh-CN" altLang="en-US" sz="1400" dirty="0"/>
              <a:t>针对机器学习和深度学习，特斯拉定义了包括 </a:t>
            </a:r>
            <a:r>
              <a:rPr lang="en-US" altLang="zh-CN" sz="1400" dirty="0"/>
              <a:t>shuffle</a:t>
            </a:r>
            <a:r>
              <a:rPr lang="zh-CN" altLang="en-US" sz="1400" dirty="0"/>
              <a:t>、</a:t>
            </a:r>
            <a:r>
              <a:rPr lang="en-US" altLang="zh-CN" sz="1400" dirty="0"/>
              <a:t>transpose </a:t>
            </a:r>
            <a:r>
              <a:rPr lang="zh-CN" altLang="en-US" sz="1400" dirty="0"/>
              <a:t>和 </a:t>
            </a:r>
            <a:r>
              <a:rPr lang="en-US" altLang="zh-CN" sz="1400" dirty="0"/>
              <a:t>convert </a:t>
            </a:r>
            <a:r>
              <a:rPr lang="zh-CN" altLang="en-US" sz="1400" dirty="0"/>
              <a:t>等数学操作的指令，以及随机舍入（ </a:t>
            </a:r>
            <a:r>
              <a:rPr lang="en-US" altLang="zh-CN" sz="1400" dirty="0"/>
              <a:t>stochastic rounding </a:t>
            </a:r>
            <a:r>
              <a:rPr lang="zh-CN" altLang="en-US" sz="1400" dirty="0"/>
              <a:t>），</a:t>
            </a:r>
            <a:r>
              <a:rPr lang="en-US" altLang="zh-CN" sz="1400" dirty="0"/>
              <a:t>padding</a:t>
            </a:r>
            <a:r>
              <a:rPr lang="zh-CN" altLang="en-US" sz="1400" dirty="0"/>
              <a:t>相关的指令。</a:t>
            </a:r>
          </a:p>
          <a:p>
            <a:endParaRPr lang="zh-CN" altLang="en-US" sz="1400" dirty="0"/>
          </a:p>
          <a:p>
            <a:br>
              <a:rPr lang="zh-CN" altLang="en-US" sz="1400" dirty="0"/>
            </a:br>
            <a:endParaRPr lang="zh-CN" altLang="en-US" sz="1400" dirty="0"/>
          </a:p>
          <a:p>
            <a:endParaRPr kumimoji="1" lang="zh-CN" altLang="en-US" sz="1400" dirty="0"/>
          </a:p>
        </p:txBody>
      </p:sp>
    </p:spTree>
    <p:extLst>
      <p:ext uri="{BB962C8B-B14F-4D97-AF65-F5344CB8AC3E}">
        <p14:creationId xmlns:p14="http://schemas.microsoft.com/office/powerpoint/2010/main" val="832903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16048E9-E6FE-3E4B-A5D0-757C20758980}"/>
              </a:ext>
            </a:extLst>
          </p:cNvPr>
          <p:cNvPicPr>
            <a:picLocks noChangeAspect="1"/>
          </p:cNvPicPr>
          <p:nvPr/>
        </p:nvPicPr>
        <p:blipFill>
          <a:blip r:embed="rId2"/>
          <a:stretch>
            <a:fillRect/>
          </a:stretch>
        </p:blipFill>
        <p:spPr>
          <a:xfrm>
            <a:off x="769789" y="3429000"/>
            <a:ext cx="10495086" cy="2679596"/>
          </a:xfrm>
          <a:prstGeom prst="rect">
            <a:avLst/>
          </a:prstGeom>
        </p:spPr>
      </p:pic>
      <p:sp>
        <p:nvSpPr>
          <p:cNvPr id="2" name="标题 1">
            <a:extLst>
              <a:ext uri="{FF2B5EF4-FFF2-40B4-BE49-F238E27FC236}">
                <a16:creationId xmlns:a16="http://schemas.microsoft.com/office/drawing/2014/main" id="{E621402A-1DE6-F349-9461-097C8BE127D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365FA59-7B24-394F-9EEC-C07E7DE7D27F}"/>
              </a:ext>
            </a:extLst>
          </p:cNvPr>
          <p:cNvSpPr>
            <a:spLocks noGrp="1"/>
          </p:cNvSpPr>
          <p:nvPr>
            <p:ph sz="half" idx="1"/>
          </p:nvPr>
        </p:nvSpPr>
        <p:spPr/>
        <p:txBody>
          <a:bodyPr/>
          <a:lstStyle/>
          <a:p>
            <a:r>
              <a:rPr lang="en-US" altLang="zh-CN" dirty="0"/>
              <a:t>D1 </a:t>
            </a:r>
            <a:r>
              <a:rPr lang="zh-CN" altLang="en-US" dirty="0"/>
              <a:t>内核支持多种数据格式。标量单元支持 </a:t>
            </a:r>
            <a:r>
              <a:rPr lang="en-US" altLang="zh-CN" dirty="0"/>
              <a:t>8</a:t>
            </a:r>
            <a:r>
              <a:rPr lang="zh-CN" altLang="en-US" dirty="0"/>
              <a:t>、</a:t>
            </a:r>
            <a:r>
              <a:rPr lang="en-US" altLang="zh-CN" dirty="0"/>
              <a:t>16</a:t>
            </a:r>
            <a:r>
              <a:rPr lang="zh-CN" altLang="en-US" dirty="0"/>
              <a:t>、</a:t>
            </a:r>
            <a:r>
              <a:rPr lang="en-US" altLang="zh-CN" dirty="0"/>
              <a:t>32 </a:t>
            </a:r>
            <a:r>
              <a:rPr lang="zh-CN" altLang="en-US" dirty="0"/>
              <a:t>或 </a:t>
            </a:r>
            <a:r>
              <a:rPr lang="en-US" altLang="zh-CN" dirty="0"/>
              <a:t>64 </a:t>
            </a:r>
            <a:r>
              <a:rPr lang="zh-CN" altLang="en-US" dirty="0"/>
              <a:t>位的整数，而向量单元及其关联的矩阵单元支持多种数据格式，具有精度和数值范围的混合，其中不少是动态的可由 </a:t>
            </a:r>
            <a:r>
              <a:rPr lang="en-US" altLang="zh-CN" dirty="0"/>
              <a:t>Dojo </a:t>
            </a:r>
            <a:r>
              <a:rPr lang="zh-CN" altLang="en-US" dirty="0"/>
              <a:t>编译器组合。</a:t>
            </a:r>
          </a:p>
          <a:p>
            <a:r>
              <a:rPr lang="en-US" altLang="zh-CN" dirty="0"/>
              <a:t>FP32 has more range and precision than the application requires 16b FP formats allow higher representation density, with some usage restrictions • IEEE FP16 does not have enough range to cover all layers • BFP has more range, but sparser coverage density</a:t>
            </a:r>
            <a:br>
              <a:rPr lang="zh-CN" altLang="en-US" dirty="0"/>
            </a:br>
            <a:endParaRPr lang="zh-CN" altLang="en-US" dirty="0"/>
          </a:p>
          <a:p>
            <a:endParaRPr kumimoji="1" lang="zh-CN" altLang="en-US" dirty="0"/>
          </a:p>
        </p:txBody>
      </p:sp>
    </p:spTree>
    <p:extLst>
      <p:ext uri="{BB962C8B-B14F-4D97-AF65-F5344CB8AC3E}">
        <p14:creationId xmlns:p14="http://schemas.microsoft.com/office/powerpoint/2010/main" val="2686215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5C863-0A05-5548-AC2E-329EFD91F5B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7DB3A81-FB59-8546-91CB-893EC93BAC34}"/>
              </a:ext>
            </a:extLst>
          </p:cNvPr>
          <p:cNvSpPr>
            <a:spLocks noGrp="1"/>
          </p:cNvSpPr>
          <p:nvPr>
            <p:ph sz="half" idx="1"/>
          </p:nvPr>
        </p:nvSpPr>
        <p:spPr/>
        <p:txBody>
          <a:bodyPr/>
          <a:lstStyle/>
          <a:p>
            <a:r>
              <a:rPr lang="en-US" altLang="zh-CN" sz="1800" dirty="0"/>
              <a:t>FP32 </a:t>
            </a:r>
            <a:r>
              <a:rPr lang="zh-CN" altLang="en-US" sz="1800" dirty="0"/>
              <a:t>格式比 </a:t>
            </a:r>
            <a:r>
              <a:rPr lang="en-US" altLang="zh-CN" sz="1800" dirty="0"/>
              <a:t>AI </a:t>
            </a:r>
            <a:r>
              <a:rPr lang="zh-CN" altLang="en-US" sz="1800" dirty="0"/>
              <a:t>训练应用的许多部分所需的精度和范围更广，</a:t>
            </a:r>
            <a:r>
              <a:rPr lang="en-US" altLang="zh-CN" sz="1800" dirty="0"/>
              <a:t>IEEE </a:t>
            </a:r>
            <a:r>
              <a:rPr lang="zh-CN" altLang="en-US" sz="1800" dirty="0"/>
              <a:t>指定的 </a:t>
            </a:r>
            <a:r>
              <a:rPr lang="en-US" altLang="zh-CN" sz="1800" dirty="0"/>
              <a:t>FP16 </a:t>
            </a:r>
            <a:r>
              <a:rPr lang="zh-CN" altLang="en-US" sz="1800" dirty="0"/>
              <a:t>格式没有足够的范围覆盖神经网络中的所有处理层；相反，</a:t>
            </a:r>
            <a:r>
              <a:rPr lang="en-US" altLang="zh-CN" sz="1800" dirty="0"/>
              <a:t>Google Brain </a:t>
            </a:r>
            <a:r>
              <a:rPr lang="zh-CN" altLang="en-US" sz="1800" dirty="0"/>
              <a:t>团队创建的 </a:t>
            </a:r>
            <a:r>
              <a:rPr lang="en-US" altLang="zh-CN" sz="1800" dirty="0" err="1"/>
              <a:t>Bfloat</a:t>
            </a:r>
            <a:r>
              <a:rPr lang="en-US" altLang="zh-CN" sz="1800" dirty="0"/>
              <a:t> </a:t>
            </a:r>
            <a:r>
              <a:rPr lang="zh-CN" altLang="en-US" sz="1800" dirty="0"/>
              <a:t>格式范围更广，但精度更低。因此，</a:t>
            </a:r>
            <a:r>
              <a:rPr lang="en-US" altLang="zh-CN" sz="1800" dirty="0"/>
              <a:t>Tesla </a:t>
            </a:r>
            <a:r>
              <a:rPr lang="zh-CN" altLang="en-US" sz="1800" dirty="0"/>
              <a:t>不仅提出了用于较低精度和更高吞吐量矢量处理的 </a:t>
            </a:r>
            <a:r>
              <a:rPr lang="en-US" altLang="zh-CN" sz="1800" dirty="0"/>
              <a:t>8 </a:t>
            </a:r>
            <a:r>
              <a:rPr lang="zh-CN" altLang="en-US" sz="1800" dirty="0"/>
              <a:t>位 </a:t>
            </a:r>
            <a:r>
              <a:rPr lang="en-US" altLang="zh-CN" sz="1800" dirty="0"/>
              <a:t>FP8 </a:t>
            </a:r>
            <a:r>
              <a:rPr lang="zh-CN" altLang="en-US" sz="1800" dirty="0"/>
              <a:t>格式，而且还提出了一组可配置的 </a:t>
            </a:r>
            <a:r>
              <a:rPr lang="en-US" altLang="zh-CN" sz="1800" dirty="0"/>
              <a:t>8 </a:t>
            </a:r>
            <a:r>
              <a:rPr lang="zh-CN" altLang="en-US" sz="1800" dirty="0"/>
              <a:t>位和 </a:t>
            </a:r>
            <a:r>
              <a:rPr lang="en-US" altLang="zh-CN" sz="1800" dirty="0"/>
              <a:t>16 </a:t>
            </a:r>
            <a:r>
              <a:rPr lang="zh-CN" altLang="en-US" sz="1800" dirty="0"/>
              <a:t>位格式，</a:t>
            </a:r>
            <a:r>
              <a:rPr lang="en-US" altLang="zh-CN" sz="1800" dirty="0"/>
              <a:t>Dojo </a:t>
            </a:r>
            <a:r>
              <a:rPr lang="zh-CN" altLang="en-US" sz="1800" dirty="0"/>
              <a:t>编译器可以在尾数的精度附近滑动和上图所示的指数，以涵盖更广泛的范围和精度。在任何给定时间，最多可以使用 </a:t>
            </a:r>
            <a:r>
              <a:rPr lang="en-US" altLang="zh-CN" sz="1800" dirty="0"/>
              <a:t>16 </a:t>
            </a:r>
            <a:r>
              <a:rPr lang="zh-CN" altLang="en-US" sz="1800" dirty="0"/>
              <a:t>种不同的矢量格式，但每个 </a:t>
            </a:r>
            <a:r>
              <a:rPr lang="en-US" altLang="zh-CN" sz="1800" dirty="0"/>
              <a:t>64 B </a:t>
            </a:r>
            <a:r>
              <a:rPr lang="zh-CN" altLang="en-US" sz="1800" dirty="0"/>
              <a:t>数据包必须属于同一类型。</a:t>
            </a:r>
            <a:endParaRPr kumimoji="1" lang="zh-CN" altLang="en-US" sz="1800" dirty="0"/>
          </a:p>
        </p:txBody>
      </p:sp>
      <p:pic>
        <p:nvPicPr>
          <p:cNvPr id="4" name="图片 3">
            <a:extLst>
              <a:ext uri="{FF2B5EF4-FFF2-40B4-BE49-F238E27FC236}">
                <a16:creationId xmlns:a16="http://schemas.microsoft.com/office/drawing/2014/main" id="{2663A1F5-FD36-EB40-9B6B-A3F4087FDEA5}"/>
              </a:ext>
            </a:extLst>
          </p:cNvPr>
          <p:cNvPicPr>
            <a:picLocks noChangeAspect="1"/>
          </p:cNvPicPr>
          <p:nvPr/>
        </p:nvPicPr>
        <p:blipFill>
          <a:blip r:embed="rId2"/>
          <a:stretch>
            <a:fillRect/>
          </a:stretch>
        </p:blipFill>
        <p:spPr>
          <a:xfrm>
            <a:off x="609655" y="3020315"/>
            <a:ext cx="10977453" cy="3390095"/>
          </a:xfrm>
          <a:prstGeom prst="rect">
            <a:avLst/>
          </a:prstGeom>
        </p:spPr>
      </p:pic>
    </p:spTree>
    <p:extLst>
      <p:ext uri="{BB962C8B-B14F-4D97-AF65-F5344CB8AC3E}">
        <p14:creationId xmlns:p14="http://schemas.microsoft.com/office/powerpoint/2010/main" val="28351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C00000"/>
                </a:solidFill>
                <a:latin typeface="Futura Medium" panose="020B0602020204020303" pitchFamily="34" charset="-79"/>
                <a:cs typeface="Futura Medium" panose="020B0602020204020303" pitchFamily="34" charset="-79"/>
              </a:rPr>
              <a:t>DOJO</a:t>
            </a:r>
          </a:p>
          <a:p>
            <a:pPr marL="0" indent="0" algn="ctr">
              <a:lnSpc>
                <a:spcPct val="100000"/>
              </a:lnSpc>
              <a:buNone/>
            </a:pPr>
            <a:r>
              <a:rPr kumimoji="1" lang="zh-CN" altLang="en-US" sz="9600" b="1" dirty="0">
                <a:solidFill>
                  <a:srgbClr val="C00000"/>
                </a:solidFill>
                <a:latin typeface="Futura Medium" panose="020B0602020204020303" pitchFamily="34" charset="-79"/>
                <a:cs typeface="Futura Medium" panose="020B0602020204020303" pitchFamily="34" charset="-79"/>
              </a:rPr>
              <a:t>整体结构回顾</a:t>
            </a:r>
            <a:endParaRPr kumimoji="1" lang="en-US" altLang="zh-CN" sz="9600" b="1"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2024922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462A6BA-7558-4B4A-B2AE-350B0E125CEF}"/>
              </a:ext>
            </a:extLst>
          </p:cNvPr>
          <p:cNvSpPr>
            <a:spLocks noGrp="1"/>
          </p:cNvSpPr>
          <p:nvPr>
            <p:ph type="title"/>
          </p:nvPr>
        </p:nvSpPr>
        <p:spPr/>
        <p:txBody>
          <a:bodyPr/>
          <a:lstStyle/>
          <a:p>
            <a:r>
              <a:rPr lang="en-US" altLang="zh-CN" dirty="0"/>
              <a:t>Reference</a:t>
            </a:r>
            <a:r>
              <a:rPr lang="zh-CN" altLang="en-US" dirty="0"/>
              <a:t> 引用</a:t>
            </a:r>
            <a:r>
              <a:rPr lang="en-US" altLang="zh-CN" dirty="0"/>
              <a:t>&amp;</a:t>
            </a:r>
            <a:r>
              <a:rPr lang="zh-CN" altLang="en-US" dirty="0"/>
              <a:t>参考</a:t>
            </a:r>
          </a:p>
        </p:txBody>
      </p:sp>
      <p:sp>
        <p:nvSpPr>
          <p:cNvPr id="5" name="内容占位符 4">
            <a:extLst>
              <a:ext uri="{FF2B5EF4-FFF2-40B4-BE49-F238E27FC236}">
                <a16:creationId xmlns:a16="http://schemas.microsoft.com/office/drawing/2014/main" id="{994844B2-C912-F74E-91E5-81709FD9C89A}"/>
              </a:ext>
            </a:extLst>
          </p:cNvPr>
          <p:cNvSpPr>
            <a:spLocks noGrp="1"/>
          </p:cNvSpPr>
          <p:nvPr>
            <p:ph sz="half" idx="1"/>
          </p:nvPr>
        </p:nvSpPr>
        <p:spPr/>
        <p:txBody>
          <a:bodyPr/>
          <a:lstStyle/>
          <a:p>
            <a:pPr>
              <a:buSzPct val="100000"/>
              <a:buFont typeface="+mj-lt"/>
              <a:buAutoNum type="arabicPeriod"/>
            </a:pPr>
            <a:r>
              <a:rPr lang="en-US" altLang="zh-CN" sz="1200" dirty="0">
                <a:latin typeface="Gill Sans MT" panose="020B0502020104020203" pitchFamily="34" charset="0"/>
                <a:hlinkClick r:id="rId2"/>
              </a:rPr>
              <a:t>https://www.youtube.com/watch?v=uE2f7kiRhmw</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3"/>
              </a:rPr>
              <a:t>https://www.youtube.com/watch?v=QurtwJdb5Ew</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4"/>
              </a:rPr>
              <a:t>https://www.youtube.com/watch?v=DSw3IwsgNnc</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5"/>
              </a:rPr>
              <a:t>https://chipsandcheese.com/2022/09/01/hot-chips-34-teslas-dojo-microarchitecture/</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6"/>
              </a:rPr>
              <a:t>https://en.wikipedia.org/wiki/Tesla_Dojo</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7"/>
              </a:rPr>
              <a:t>https://www.qbitai.com/2022/08/37209.html</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8"/>
              </a:rPr>
              <a:t>https://zhidx.com/p/347884.html</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9"/>
              </a:rPr>
              <a:t>https://www.cnblogs.com/wujianming-110117/p/17115152.html</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10"/>
              </a:rPr>
              <a:t>https://mp.weixin.qq.com/s/xGytSXTW7-CL-O1V7y7QRw</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11"/>
              </a:rPr>
              <a:t>https://mp.weixin.qq.com/s/uBL4x4MJz1GiCf2a0gnnUQ</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12"/>
              </a:rPr>
              <a:t>https://mp.weixin.qq.com/s/N_sMmndpyiq0_qbdwq3MuA</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13"/>
              </a:rPr>
              <a:t>https://www.51cto.com/article/717372.html</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14"/>
              </a:rPr>
              <a:t>https://mp.weixin.qq.com/s/vmNsRVwmi3Azo-bPDanc2g</a:t>
            </a:r>
            <a:endParaRPr lang="en-US" altLang="zh-CN" sz="1200" dirty="0">
              <a:latin typeface="Gill Sans MT" panose="020B0502020104020203" pitchFamily="34" charset="0"/>
            </a:endParaRPr>
          </a:p>
        </p:txBody>
      </p:sp>
    </p:spTree>
    <p:extLst>
      <p:ext uri="{BB962C8B-B14F-4D97-AF65-F5344CB8AC3E}">
        <p14:creationId xmlns:p14="http://schemas.microsoft.com/office/powerpoint/2010/main" val="2669680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C17D9-8D5C-D64B-9FCE-E299DB10C7B4}"/>
              </a:ext>
            </a:extLst>
          </p:cNvPr>
          <p:cNvSpPr>
            <a:spLocks noGrp="1"/>
          </p:cNvSpPr>
          <p:nvPr>
            <p:ph type="title"/>
          </p:nvPr>
        </p:nvSpPr>
        <p:spPr/>
        <p:txBody>
          <a:bodyPr/>
          <a:lstStyle/>
          <a:p>
            <a:r>
              <a:rPr lang="en-US" altLang="zh-CN" dirty="0"/>
              <a:t>DOJO</a:t>
            </a:r>
            <a:r>
              <a:rPr lang="zh-CN" altLang="en-US" dirty="0"/>
              <a:t> 架构设计哲学</a:t>
            </a:r>
          </a:p>
        </p:txBody>
      </p:sp>
      <p:sp>
        <p:nvSpPr>
          <p:cNvPr id="8" name="内容占位符 7">
            <a:extLst>
              <a:ext uri="{FF2B5EF4-FFF2-40B4-BE49-F238E27FC236}">
                <a16:creationId xmlns:a16="http://schemas.microsoft.com/office/drawing/2014/main" id="{61EC680C-68A7-CB4F-91B4-CC0F33D74209}"/>
              </a:ext>
            </a:extLst>
          </p:cNvPr>
          <p:cNvSpPr>
            <a:spLocks noGrp="1"/>
          </p:cNvSpPr>
          <p:nvPr>
            <p:ph sz="half" idx="1"/>
          </p:nvPr>
        </p:nvSpPr>
        <p:spPr>
          <a:xfrm>
            <a:off x="623635" y="1412776"/>
            <a:ext cx="10963473" cy="1152128"/>
          </a:xfrm>
        </p:spPr>
        <p:txBody>
          <a:bodyPr/>
          <a:lstStyle/>
          <a:p>
            <a:pPr>
              <a:spcAft>
                <a:spcPts val="1000"/>
              </a:spcAft>
            </a:pPr>
            <a:r>
              <a:rPr lang="en-US" altLang="zh-CN" dirty="0"/>
              <a:t>DOJO</a:t>
            </a:r>
            <a:r>
              <a:rPr lang="zh-CN" altLang="en-US" dirty="0"/>
              <a:t> 采用</a:t>
            </a:r>
            <a:r>
              <a:rPr lang="zh-CN" altLang="en-US" b="1" dirty="0"/>
              <a:t>存算一体架构（“存内计算”或者“近存计算”</a:t>
            </a:r>
            <a:r>
              <a:rPr lang="en-US" altLang="zh-CN" b="1" dirty="0"/>
              <a:t>)</a:t>
            </a:r>
            <a:r>
              <a:rPr lang="zh-CN" altLang="en-US" dirty="0"/>
              <a:t>，单个可扩展计算平面、全局寻址快速存储器和统一的高带宽</a:t>
            </a:r>
            <a:r>
              <a:rPr lang="en-US" altLang="zh-CN" dirty="0"/>
              <a:t>+</a:t>
            </a:r>
            <a:r>
              <a:rPr lang="zh-CN" altLang="en-US" dirty="0"/>
              <a:t>低延迟。</a:t>
            </a:r>
            <a:endParaRPr lang="en-US" altLang="zh-CN" dirty="0"/>
          </a:p>
        </p:txBody>
      </p:sp>
      <p:graphicFrame>
        <p:nvGraphicFramePr>
          <p:cNvPr id="5" name="表格 4">
            <a:extLst>
              <a:ext uri="{FF2B5EF4-FFF2-40B4-BE49-F238E27FC236}">
                <a16:creationId xmlns:a16="http://schemas.microsoft.com/office/drawing/2014/main" id="{E6A67D1B-F08C-CE46-A45C-7AF48B114E5F}"/>
              </a:ext>
            </a:extLst>
          </p:cNvPr>
          <p:cNvGraphicFramePr>
            <a:graphicFrameLocks noGrp="1"/>
          </p:cNvGraphicFramePr>
          <p:nvPr>
            <p:extLst>
              <p:ext uri="{D42A27DB-BD31-4B8C-83A1-F6EECF244321}">
                <p14:modId xmlns:p14="http://schemas.microsoft.com/office/powerpoint/2010/main" val="527199314"/>
              </p:ext>
            </p:extLst>
          </p:nvPr>
        </p:nvGraphicFramePr>
        <p:xfrm>
          <a:off x="1633884" y="2564905"/>
          <a:ext cx="10009115" cy="3744415"/>
        </p:xfrm>
        <a:graphic>
          <a:graphicData uri="http://schemas.openxmlformats.org/drawingml/2006/table">
            <a:tbl>
              <a:tblPr firstRow="1" bandRow="1">
                <a:tableStyleId>{5940675A-B579-460E-94D1-54222C63F5DA}</a:tableStyleId>
              </a:tblPr>
              <a:tblGrid>
                <a:gridCol w="1077803">
                  <a:extLst>
                    <a:ext uri="{9D8B030D-6E8A-4147-A177-3AD203B41FA5}">
                      <a16:colId xmlns:a16="http://schemas.microsoft.com/office/drawing/2014/main" val="3743124973"/>
                    </a:ext>
                  </a:extLst>
                </a:gridCol>
                <a:gridCol w="1346785">
                  <a:extLst>
                    <a:ext uri="{9D8B030D-6E8A-4147-A177-3AD203B41FA5}">
                      <a16:colId xmlns:a16="http://schemas.microsoft.com/office/drawing/2014/main" val="3214137400"/>
                    </a:ext>
                  </a:extLst>
                </a:gridCol>
                <a:gridCol w="1382227">
                  <a:extLst>
                    <a:ext uri="{9D8B030D-6E8A-4147-A177-3AD203B41FA5}">
                      <a16:colId xmlns:a16="http://schemas.microsoft.com/office/drawing/2014/main" val="617779102"/>
                    </a:ext>
                  </a:extLst>
                </a:gridCol>
                <a:gridCol w="1382227">
                  <a:extLst>
                    <a:ext uri="{9D8B030D-6E8A-4147-A177-3AD203B41FA5}">
                      <a16:colId xmlns:a16="http://schemas.microsoft.com/office/drawing/2014/main" val="1607574644"/>
                    </a:ext>
                  </a:extLst>
                </a:gridCol>
                <a:gridCol w="4820073">
                  <a:extLst>
                    <a:ext uri="{9D8B030D-6E8A-4147-A177-3AD203B41FA5}">
                      <a16:colId xmlns:a16="http://schemas.microsoft.com/office/drawing/2014/main" val="3337542929"/>
                    </a:ext>
                  </a:extLst>
                </a:gridCol>
              </a:tblGrid>
              <a:tr h="479427">
                <a:tc>
                  <a:txBody>
                    <a:bodyPr/>
                    <a:lstStyle/>
                    <a:p>
                      <a:pPr algn="ctr"/>
                      <a:r>
                        <a:rPr lang="zh-CN" altLang="en-US" sz="1600" b="1" dirty="0">
                          <a:solidFill>
                            <a:srgbClr val="59595A"/>
                          </a:solidFill>
                          <a:latin typeface="Gill Sans MT" panose="020B0502020104020203" pitchFamily="34" charset="0"/>
                          <a:ea typeface="+mj-ea"/>
                        </a:rPr>
                        <a:t>分层</a:t>
                      </a:r>
                    </a:p>
                  </a:txBody>
                  <a:tcPr anchor="ctr">
                    <a:solidFill>
                      <a:schemeClr val="tx2">
                        <a:lumMod val="20000"/>
                        <a:lumOff val="80000"/>
                      </a:schemeClr>
                    </a:solidFill>
                  </a:tcPr>
                </a:tc>
                <a:tc>
                  <a:txBody>
                    <a:bodyPr/>
                    <a:lstStyle/>
                    <a:p>
                      <a:pPr algn="ctr"/>
                      <a:r>
                        <a:rPr lang="zh-CN" altLang="en-US" sz="1600" b="1" dirty="0">
                          <a:solidFill>
                            <a:srgbClr val="59595A"/>
                          </a:solidFill>
                          <a:latin typeface="Gill Sans MT" panose="020B0502020104020203" pitchFamily="34" charset="0"/>
                          <a:ea typeface="+mj-ea"/>
                        </a:rPr>
                        <a:t>名称</a:t>
                      </a:r>
                    </a:p>
                  </a:txBody>
                  <a:tcPr anchor="ctr">
                    <a:solidFill>
                      <a:schemeClr val="tx2">
                        <a:lumMod val="20000"/>
                        <a:lumOff val="80000"/>
                      </a:schemeClr>
                    </a:solidFill>
                  </a:tcPr>
                </a:tc>
                <a:tc>
                  <a:txBody>
                    <a:bodyPr/>
                    <a:lstStyle/>
                    <a:p>
                      <a:pPr algn="ctr"/>
                      <a:r>
                        <a:rPr lang="zh-CN" altLang="en-US" sz="1600" b="1" dirty="0">
                          <a:solidFill>
                            <a:srgbClr val="59595A"/>
                          </a:solidFill>
                          <a:latin typeface="Gill Sans MT" panose="020B0502020104020203" pitchFamily="34" charset="0"/>
                          <a:ea typeface="+mj-ea"/>
                        </a:rPr>
                        <a:t>片上</a:t>
                      </a:r>
                      <a:r>
                        <a:rPr lang="en-US" altLang="zh-CN" sz="1600" b="1" dirty="0">
                          <a:solidFill>
                            <a:srgbClr val="59595A"/>
                          </a:solidFill>
                          <a:latin typeface="Gill Sans MT" panose="020B0502020104020203" pitchFamily="34" charset="0"/>
                          <a:ea typeface="+mj-ea"/>
                        </a:rPr>
                        <a:t>SRAM</a:t>
                      </a:r>
                      <a:endParaRPr lang="zh-CN" altLang="en-US" sz="1600" b="1" dirty="0">
                        <a:solidFill>
                          <a:srgbClr val="59595A"/>
                        </a:solidFill>
                        <a:latin typeface="Gill Sans MT" panose="020B0502020104020203" pitchFamily="34" charset="0"/>
                        <a:ea typeface="+mj-ea"/>
                      </a:endParaRPr>
                    </a:p>
                  </a:txBody>
                  <a:tcPr anchor="ctr">
                    <a:solidFill>
                      <a:schemeClr val="tx2">
                        <a:lumMod val="20000"/>
                        <a:lumOff val="80000"/>
                      </a:schemeClr>
                    </a:solidFill>
                  </a:tcPr>
                </a:tc>
                <a:tc>
                  <a:txBody>
                    <a:bodyPr/>
                    <a:lstStyle/>
                    <a:p>
                      <a:pPr algn="ctr"/>
                      <a:r>
                        <a:rPr lang="zh-CN" altLang="en-US" sz="1600" b="1" dirty="0">
                          <a:solidFill>
                            <a:srgbClr val="59595A"/>
                          </a:solidFill>
                          <a:latin typeface="Gill Sans MT" panose="020B0502020104020203" pitchFamily="34" charset="0"/>
                          <a:ea typeface="+mj-ea"/>
                        </a:rPr>
                        <a:t>算力</a:t>
                      </a:r>
                    </a:p>
                  </a:txBody>
                  <a:tcPr anchor="ctr">
                    <a:solidFill>
                      <a:schemeClr val="tx2">
                        <a:lumMod val="20000"/>
                        <a:lumOff val="80000"/>
                      </a:schemeClr>
                    </a:solidFill>
                  </a:tcPr>
                </a:tc>
                <a:tc>
                  <a:txBody>
                    <a:bodyPr/>
                    <a:lstStyle/>
                    <a:p>
                      <a:pPr algn="ctr"/>
                      <a:r>
                        <a:rPr lang="zh-CN" altLang="en-US" sz="1600" b="1" dirty="0">
                          <a:solidFill>
                            <a:srgbClr val="59595A"/>
                          </a:solidFill>
                          <a:latin typeface="Gill Sans MT" panose="020B0502020104020203" pitchFamily="34" charset="0"/>
                          <a:ea typeface="+mj-ea"/>
                        </a:rPr>
                        <a:t>备注</a:t>
                      </a:r>
                    </a:p>
                  </a:txBody>
                  <a:tcPr anchor="ctr">
                    <a:solidFill>
                      <a:schemeClr val="tx2">
                        <a:lumMod val="20000"/>
                        <a:lumOff val="80000"/>
                      </a:schemeClr>
                    </a:solidFill>
                  </a:tcPr>
                </a:tc>
                <a:extLst>
                  <a:ext uri="{0D108BD9-81ED-4DB2-BD59-A6C34878D82A}">
                    <a16:rowId xmlns:a16="http://schemas.microsoft.com/office/drawing/2014/main" val="2911731517"/>
                  </a:ext>
                </a:extLst>
              </a:tr>
              <a:tr h="816247">
                <a:tc>
                  <a:txBody>
                    <a:bodyPr/>
                    <a:lstStyle/>
                    <a:p>
                      <a:pPr algn="ctr"/>
                      <a:r>
                        <a:rPr lang="zh-CN" altLang="en-US" sz="1600" dirty="0">
                          <a:solidFill>
                            <a:srgbClr val="59595A"/>
                          </a:solidFill>
                          <a:latin typeface="Gill Sans MT" panose="020B0502020104020203" pitchFamily="34" charset="0"/>
                          <a:ea typeface="+mj-ea"/>
                        </a:rPr>
                        <a:t>内核</a:t>
                      </a:r>
                    </a:p>
                  </a:txBody>
                  <a:tcPr anchor="ctr"/>
                </a:tc>
                <a:tc>
                  <a:txBody>
                    <a:bodyPr/>
                    <a:lstStyle/>
                    <a:p>
                      <a:pPr algn="ctr"/>
                      <a:r>
                        <a:rPr lang="en-US" altLang="zh-CN" sz="1600" dirty="0">
                          <a:solidFill>
                            <a:srgbClr val="59595A"/>
                          </a:solidFill>
                          <a:latin typeface="Gill Sans MT" panose="020B0502020104020203" pitchFamily="34" charset="0"/>
                          <a:ea typeface="+mj-ea"/>
                        </a:rPr>
                        <a:t>DOJO</a:t>
                      </a:r>
                      <a:r>
                        <a:rPr lang="zh-CN" altLang="en-US" sz="1600" dirty="0">
                          <a:solidFill>
                            <a:srgbClr val="59595A"/>
                          </a:solidFill>
                          <a:latin typeface="Gill Sans MT" panose="020B0502020104020203" pitchFamily="34" charset="0"/>
                          <a:ea typeface="+mj-ea"/>
                        </a:rPr>
                        <a:t> </a:t>
                      </a:r>
                      <a:r>
                        <a:rPr lang="en-US" altLang="zh-CN" sz="1600" dirty="0">
                          <a:solidFill>
                            <a:srgbClr val="59595A"/>
                          </a:solidFill>
                          <a:latin typeface="Gill Sans MT" panose="020B0502020104020203" pitchFamily="34" charset="0"/>
                          <a:ea typeface="+mj-ea"/>
                        </a:rPr>
                        <a:t>Core</a:t>
                      </a:r>
                      <a:endParaRPr lang="zh-CN" altLang="en-US" sz="1600" dirty="0">
                        <a:solidFill>
                          <a:srgbClr val="59595A"/>
                        </a:solidFill>
                        <a:latin typeface="Gill Sans MT" panose="020B0502020104020203" pitchFamily="34" charset="0"/>
                        <a:ea typeface="+mj-ea"/>
                      </a:endParaRPr>
                    </a:p>
                  </a:txBody>
                  <a:tcPr anchor="ctr"/>
                </a:tc>
                <a:tc>
                  <a:txBody>
                    <a:bodyPr/>
                    <a:lstStyle/>
                    <a:p>
                      <a:pPr algn="ctr"/>
                      <a:r>
                        <a:rPr lang="en-US" altLang="zh-CN" sz="1600" dirty="0">
                          <a:solidFill>
                            <a:srgbClr val="59595A"/>
                          </a:solidFill>
                          <a:latin typeface="Gill Sans MT" panose="020B0502020104020203" pitchFamily="34" charset="0"/>
                          <a:ea typeface="+mj-ea"/>
                        </a:rPr>
                        <a:t>1.25MB</a:t>
                      </a:r>
                      <a:endParaRPr lang="zh-CN" altLang="en-US" sz="1600" dirty="0">
                        <a:solidFill>
                          <a:srgbClr val="59595A"/>
                        </a:solidFill>
                        <a:latin typeface="Gill Sans MT" panose="020B0502020104020203" pitchFamily="34" charset="0"/>
                        <a:ea typeface="+mj-ea"/>
                      </a:endParaRPr>
                    </a:p>
                  </a:txBody>
                  <a:tcPr anchor="ctr"/>
                </a:tc>
                <a:tc>
                  <a:txBody>
                    <a:bodyPr/>
                    <a:lstStyle/>
                    <a:p>
                      <a:pPr algn="ctr"/>
                      <a:r>
                        <a:rPr lang="en-US" altLang="zh-CN" sz="1600" dirty="0">
                          <a:solidFill>
                            <a:srgbClr val="59595A"/>
                          </a:solidFill>
                          <a:latin typeface="Gill Sans MT" panose="020B0502020104020203" pitchFamily="34" charset="0"/>
                          <a:ea typeface="+mj-ea"/>
                        </a:rPr>
                        <a:t>1.024</a:t>
                      </a:r>
                      <a:r>
                        <a:rPr lang="zh-CN" altLang="en-US" sz="1600" dirty="0">
                          <a:solidFill>
                            <a:srgbClr val="59595A"/>
                          </a:solidFill>
                          <a:latin typeface="Gill Sans MT" panose="020B0502020104020203" pitchFamily="34" charset="0"/>
                          <a:ea typeface="+mj-ea"/>
                        </a:rPr>
                        <a:t> </a:t>
                      </a:r>
                      <a:r>
                        <a:rPr lang="en-US" altLang="zh-CN" sz="1600" dirty="0">
                          <a:solidFill>
                            <a:srgbClr val="59595A"/>
                          </a:solidFill>
                          <a:latin typeface="Gill Sans MT" panose="020B0502020104020203" pitchFamily="34" charset="0"/>
                          <a:ea typeface="+mj-ea"/>
                        </a:rPr>
                        <a:t>TFLOPS</a:t>
                      </a:r>
                      <a:endParaRPr lang="zh-CN" altLang="en-US" sz="1600" dirty="0">
                        <a:solidFill>
                          <a:srgbClr val="59595A"/>
                        </a:solidFill>
                        <a:latin typeface="Gill Sans MT" panose="020B0502020104020203" pitchFamily="34" charset="0"/>
                        <a:ea typeface="+mj-ea"/>
                      </a:endParaRPr>
                    </a:p>
                  </a:txBody>
                  <a:tcPr anchor="ctr"/>
                </a:tc>
                <a:tc>
                  <a:txBody>
                    <a:bodyPr/>
                    <a:lstStyle/>
                    <a:p>
                      <a:pPr algn="l"/>
                      <a:r>
                        <a:rPr lang="zh-CN" altLang="en-US" sz="1600" dirty="0">
                          <a:solidFill>
                            <a:srgbClr val="59595A"/>
                          </a:solidFill>
                          <a:latin typeface="Gill Sans MT" panose="020B0502020104020203" pitchFamily="34" charset="0"/>
                          <a:ea typeface="+mj-ea"/>
                        </a:rPr>
                        <a:t>单个计算核心，</a:t>
                      </a:r>
                      <a:r>
                        <a:rPr lang="en-US" altLang="zh-CN" sz="1600" dirty="0">
                          <a:solidFill>
                            <a:srgbClr val="59595A"/>
                          </a:solidFill>
                          <a:latin typeface="Gill Sans MT" panose="020B0502020104020203" pitchFamily="34" charset="0"/>
                          <a:ea typeface="+mj-ea"/>
                        </a:rPr>
                        <a:t>64bit</a:t>
                      </a:r>
                      <a:r>
                        <a:rPr lang="zh-CN" altLang="en-US" sz="1600" dirty="0">
                          <a:solidFill>
                            <a:srgbClr val="59595A"/>
                          </a:solidFill>
                          <a:latin typeface="Gill Sans MT" panose="020B0502020104020203" pitchFamily="34" charset="0"/>
                          <a:ea typeface="+mj-ea"/>
                        </a:rPr>
                        <a:t>，</a:t>
                      </a:r>
                      <a:r>
                        <a:rPr lang="en-US" altLang="zh-CN" sz="1600" dirty="0">
                          <a:solidFill>
                            <a:srgbClr val="59595A"/>
                          </a:solidFill>
                          <a:latin typeface="Gill Sans MT" panose="020B0502020104020203" pitchFamily="34" charset="0"/>
                          <a:ea typeface="+mj-ea"/>
                        </a:rPr>
                        <a:t>4</a:t>
                      </a:r>
                      <a:r>
                        <a:rPr lang="zh-CN" altLang="en-US" sz="1600" dirty="0">
                          <a:solidFill>
                            <a:srgbClr val="59595A"/>
                          </a:solidFill>
                          <a:latin typeface="Gill Sans MT" panose="020B0502020104020203" pitchFamily="34" charset="0"/>
                          <a:ea typeface="+mj-ea"/>
                        </a:rPr>
                        <a:t>个</a:t>
                      </a:r>
                      <a:r>
                        <a:rPr lang="en-US" altLang="zh-CN" sz="1600" dirty="0">
                          <a:solidFill>
                            <a:srgbClr val="59595A"/>
                          </a:solidFill>
                          <a:latin typeface="Gill Sans MT" panose="020B0502020104020203" pitchFamily="34" charset="0"/>
                          <a:ea typeface="+mj-ea"/>
                        </a:rPr>
                        <a:t>8x8x4</a:t>
                      </a:r>
                      <a:r>
                        <a:rPr lang="zh-CN" altLang="en-US" sz="1600" dirty="0">
                          <a:solidFill>
                            <a:srgbClr val="59595A"/>
                          </a:solidFill>
                          <a:latin typeface="Gill Sans MT" panose="020B0502020104020203" pitchFamily="34" charset="0"/>
                          <a:ea typeface="+mj-ea"/>
                        </a:rPr>
                        <a:t>矩阵计算核心，</a:t>
                      </a:r>
                      <a:r>
                        <a:rPr lang="en-US" altLang="zh-CN" sz="1600" dirty="0">
                          <a:solidFill>
                            <a:srgbClr val="59595A"/>
                          </a:solidFill>
                          <a:latin typeface="Gill Sans MT" panose="020B0502020104020203" pitchFamily="34" charset="0"/>
                          <a:ea typeface="+mj-ea"/>
                        </a:rPr>
                        <a:t>2GHz</a:t>
                      </a:r>
                      <a:r>
                        <a:rPr lang="zh-CN" altLang="en-US" sz="1600" dirty="0">
                          <a:solidFill>
                            <a:srgbClr val="59595A"/>
                          </a:solidFill>
                          <a:latin typeface="Gill Sans MT" panose="020B0502020104020203" pitchFamily="34" charset="0"/>
                          <a:ea typeface="+mj-ea"/>
                        </a:rPr>
                        <a:t>主频</a:t>
                      </a:r>
                    </a:p>
                  </a:txBody>
                  <a:tcPr anchor="ctr"/>
                </a:tc>
                <a:extLst>
                  <a:ext uri="{0D108BD9-81ED-4DB2-BD59-A6C34878D82A}">
                    <a16:rowId xmlns:a16="http://schemas.microsoft.com/office/drawing/2014/main" val="3829069837"/>
                  </a:ext>
                </a:extLst>
              </a:tr>
              <a:tr h="816247">
                <a:tc>
                  <a:txBody>
                    <a:bodyPr/>
                    <a:lstStyle/>
                    <a:p>
                      <a:pPr algn="ctr"/>
                      <a:r>
                        <a:rPr lang="zh-CN" altLang="en-US" sz="1600" dirty="0">
                          <a:solidFill>
                            <a:srgbClr val="59595A"/>
                          </a:solidFill>
                          <a:latin typeface="Gill Sans MT" panose="020B0502020104020203" pitchFamily="34" charset="0"/>
                          <a:ea typeface="+mj-ea"/>
                        </a:rPr>
                        <a:t>芯片</a:t>
                      </a:r>
                    </a:p>
                  </a:txBody>
                  <a:tcPr anchor="ctr"/>
                </a:tc>
                <a:tc>
                  <a:txBody>
                    <a:bodyPr/>
                    <a:lstStyle/>
                    <a:p>
                      <a:pPr algn="ctr"/>
                      <a:r>
                        <a:rPr lang="en-US" altLang="zh-CN" sz="1600" dirty="0">
                          <a:solidFill>
                            <a:srgbClr val="59595A"/>
                          </a:solidFill>
                          <a:latin typeface="Gill Sans MT" panose="020B0502020104020203" pitchFamily="34" charset="0"/>
                          <a:ea typeface="+mj-ea"/>
                        </a:rPr>
                        <a:t>DOJO</a:t>
                      </a:r>
                      <a:r>
                        <a:rPr lang="zh-CN" altLang="en-US" sz="1600" dirty="0">
                          <a:solidFill>
                            <a:srgbClr val="59595A"/>
                          </a:solidFill>
                          <a:latin typeface="Gill Sans MT" panose="020B0502020104020203" pitchFamily="34" charset="0"/>
                          <a:ea typeface="+mj-ea"/>
                        </a:rPr>
                        <a:t> </a:t>
                      </a:r>
                      <a:r>
                        <a:rPr lang="en-US" altLang="zh-CN" sz="1600" dirty="0">
                          <a:solidFill>
                            <a:srgbClr val="59595A"/>
                          </a:solidFill>
                          <a:latin typeface="Gill Sans MT" panose="020B0502020104020203" pitchFamily="34" charset="0"/>
                          <a:ea typeface="+mj-ea"/>
                        </a:rPr>
                        <a:t>D1</a:t>
                      </a:r>
                      <a:endParaRPr lang="zh-CN" altLang="en-US" sz="1600" dirty="0">
                        <a:solidFill>
                          <a:srgbClr val="59595A"/>
                        </a:solidFill>
                        <a:latin typeface="Gill Sans MT" panose="020B0502020104020203" pitchFamily="34" charset="0"/>
                        <a:ea typeface="+mj-ea"/>
                      </a:endParaRPr>
                    </a:p>
                  </a:txBody>
                  <a:tcPr anchor="ctr"/>
                </a:tc>
                <a:tc>
                  <a:txBody>
                    <a:bodyPr/>
                    <a:lstStyle/>
                    <a:p>
                      <a:pPr algn="ctr"/>
                      <a:r>
                        <a:rPr lang="en-US" altLang="zh-CN" sz="1600" dirty="0">
                          <a:solidFill>
                            <a:srgbClr val="59595A"/>
                          </a:solidFill>
                          <a:latin typeface="Gill Sans MT" panose="020B0502020104020203" pitchFamily="34" charset="0"/>
                          <a:ea typeface="+mj-ea"/>
                        </a:rPr>
                        <a:t>440MB</a:t>
                      </a:r>
                      <a:endParaRPr lang="zh-CN" altLang="en-US" sz="1600" dirty="0">
                        <a:solidFill>
                          <a:srgbClr val="59595A"/>
                        </a:solidFill>
                        <a:latin typeface="Gill Sans MT" panose="020B0502020104020203" pitchFamily="34" charset="0"/>
                        <a:ea typeface="+mj-ea"/>
                      </a:endParaRPr>
                    </a:p>
                  </a:txBody>
                  <a:tcPr anchor="ctr"/>
                </a:tc>
                <a:tc>
                  <a:txBody>
                    <a:bodyPr/>
                    <a:lstStyle/>
                    <a:p>
                      <a:pPr algn="ctr"/>
                      <a:r>
                        <a:rPr lang="en-US" altLang="zh-CN" sz="1600" dirty="0">
                          <a:solidFill>
                            <a:srgbClr val="59595A"/>
                          </a:solidFill>
                          <a:latin typeface="Gill Sans MT" panose="020B0502020104020203" pitchFamily="34" charset="0"/>
                          <a:ea typeface="+mj-ea"/>
                        </a:rPr>
                        <a:t>362</a:t>
                      </a:r>
                      <a:r>
                        <a:rPr lang="zh-CN" altLang="en-US" sz="1600" dirty="0">
                          <a:solidFill>
                            <a:srgbClr val="59595A"/>
                          </a:solidFill>
                          <a:latin typeface="Gill Sans MT" panose="020B0502020104020203" pitchFamily="34" charset="0"/>
                          <a:ea typeface="+mj-ea"/>
                        </a:rPr>
                        <a:t> </a:t>
                      </a:r>
                      <a:r>
                        <a:rPr lang="en-US" altLang="zh-CN" sz="1600" dirty="0">
                          <a:solidFill>
                            <a:srgbClr val="59595A"/>
                          </a:solidFill>
                          <a:latin typeface="Gill Sans MT" panose="020B0502020104020203" pitchFamily="34" charset="0"/>
                          <a:ea typeface="+mj-ea"/>
                        </a:rPr>
                        <a:t>TFLOPS</a:t>
                      </a:r>
                      <a:endParaRPr lang="zh-CN" altLang="en-US" sz="1600" dirty="0">
                        <a:solidFill>
                          <a:srgbClr val="59595A"/>
                        </a:solidFill>
                        <a:latin typeface="Gill Sans MT" panose="020B0502020104020203" pitchFamily="34" charset="0"/>
                        <a:ea typeface="+mj-ea"/>
                      </a:endParaRPr>
                    </a:p>
                  </a:txBody>
                  <a:tcPr anchor="ctr"/>
                </a:tc>
                <a:tc>
                  <a:txBody>
                    <a:bodyPr/>
                    <a:lstStyle/>
                    <a:p>
                      <a:pPr algn="l"/>
                      <a:r>
                        <a:rPr lang="zh-CN" altLang="en-US" sz="1600" dirty="0">
                          <a:solidFill>
                            <a:srgbClr val="59595A"/>
                          </a:solidFill>
                          <a:latin typeface="Gill Sans MT" panose="020B0502020104020203" pitchFamily="34" charset="0"/>
                          <a:ea typeface="+mj-ea"/>
                        </a:rPr>
                        <a:t>单芯片，</a:t>
                      </a:r>
                      <a:r>
                        <a:rPr lang="en-US" altLang="zh-CN" sz="1600" dirty="0">
                          <a:solidFill>
                            <a:srgbClr val="59595A"/>
                          </a:solidFill>
                          <a:latin typeface="Gill Sans MT" panose="020B0502020104020203" pitchFamily="34" charset="0"/>
                          <a:ea typeface="+mj-ea"/>
                        </a:rPr>
                        <a:t>354</a:t>
                      </a:r>
                      <a:r>
                        <a:rPr lang="zh-CN" altLang="en-US" sz="1600" dirty="0">
                          <a:solidFill>
                            <a:srgbClr val="59595A"/>
                          </a:solidFill>
                          <a:latin typeface="Gill Sans MT" panose="020B0502020104020203" pitchFamily="34" charset="0"/>
                          <a:ea typeface="+mj-ea"/>
                        </a:rPr>
                        <a:t>核心数，</a:t>
                      </a:r>
                      <a:r>
                        <a:rPr lang="en-US" altLang="zh-CN" sz="1600" dirty="0">
                          <a:solidFill>
                            <a:srgbClr val="59595A"/>
                          </a:solidFill>
                          <a:latin typeface="Gill Sans MT" panose="020B0502020104020203" pitchFamily="34" charset="0"/>
                          <a:ea typeface="+mj-ea"/>
                        </a:rPr>
                        <a:t>654mm2</a:t>
                      </a:r>
                      <a:endParaRPr lang="zh-CN" altLang="en-US" sz="1600" dirty="0">
                        <a:solidFill>
                          <a:srgbClr val="59595A"/>
                        </a:solidFill>
                        <a:latin typeface="Gill Sans MT" panose="020B0502020104020203" pitchFamily="34" charset="0"/>
                        <a:ea typeface="+mj-ea"/>
                      </a:endParaRPr>
                    </a:p>
                  </a:txBody>
                  <a:tcPr anchor="ctr"/>
                </a:tc>
                <a:extLst>
                  <a:ext uri="{0D108BD9-81ED-4DB2-BD59-A6C34878D82A}">
                    <a16:rowId xmlns:a16="http://schemas.microsoft.com/office/drawing/2014/main" val="4235343888"/>
                  </a:ext>
                </a:extLst>
              </a:tr>
              <a:tr h="816247">
                <a:tc>
                  <a:txBody>
                    <a:bodyPr/>
                    <a:lstStyle/>
                    <a:p>
                      <a:pPr algn="ctr"/>
                      <a:r>
                        <a:rPr lang="zh-CN" altLang="en-US" sz="1600" dirty="0">
                          <a:solidFill>
                            <a:srgbClr val="59595A"/>
                          </a:solidFill>
                          <a:latin typeface="Gill Sans MT" panose="020B0502020104020203" pitchFamily="34" charset="0"/>
                          <a:ea typeface="+mj-ea"/>
                        </a:rPr>
                        <a:t>格点</a:t>
                      </a:r>
                    </a:p>
                  </a:txBody>
                  <a:tcPr anchor="ctr"/>
                </a:tc>
                <a:tc>
                  <a:txBody>
                    <a:bodyPr/>
                    <a:lstStyle/>
                    <a:p>
                      <a:pPr algn="ctr"/>
                      <a:r>
                        <a:rPr lang="en-US" altLang="zh-CN" sz="1600" dirty="0">
                          <a:solidFill>
                            <a:srgbClr val="59595A"/>
                          </a:solidFill>
                          <a:latin typeface="Gill Sans MT" panose="020B0502020104020203" pitchFamily="34" charset="0"/>
                          <a:ea typeface="+mj-ea"/>
                        </a:rPr>
                        <a:t>DOJO</a:t>
                      </a:r>
                      <a:r>
                        <a:rPr lang="zh-CN" altLang="en-US" sz="1600" dirty="0">
                          <a:solidFill>
                            <a:srgbClr val="59595A"/>
                          </a:solidFill>
                          <a:latin typeface="Gill Sans MT" panose="020B0502020104020203" pitchFamily="34" charset="0"/>
                          <a:ea typeface="+mj-ea"/>
                        </a:rPr>
                        <a:t> </a:t>
                      </a:r>
                      <a:r>
                        <a:rPr lang="en-US" altLang="zh-CN" sz="1600" dirty="0">
                          <a:solidFill>
                            <a:srgbClr val="59595A"/>
                          </a:solidFill>
                          <a:latin typeface="Gill Sans MT" panose="020B0502020104020203" pitchFamily="34" charset="0"/>
                          <a:ea typeface="+mj-ea"/>
                        </a:rPr>
                        <a:t>Tile</a:t>
                      </a:r>
                      <a:endParaRPr lang="zh-CN" altLang="en-US" sz="1600" dirty="0">
                        <a:solidFill>
                          <a:srgbClr val="59595A"/>
                        </a:solidFill>
                        <a:latin typeface="Gill Sans MT" panose="020B0502020104020203" pitchFamily="34" charset="0"/>
                        <a:ea typeface="+mj-ea"/>
                      </a:endParaRPr>
                    </a:p>
                  </a:txBody>
                  <a:tcPr anchor="ctr"/>
                </a:tc>
                <a:tc>
                  <a:txBody>
                    <a:bodyPr/>
                    <a:lstStyle/>
                    <a:p>
                      <a:pPr algn="ctr"/>
                      <a:r>
                        <a:rPr lang="en-US" altLang="zh-CN" sz="1600" dirty="0">
                          <a:solidFill>
                            <a:srgbClr val="59595A"/>
                          </a:solidFill>
                          <a:latin typeface="Gill Sans MT" panose="020B0502020104020203" pitchFamily="34" charset="0"/>
                          <a:ea typeface="+mj-ea"/>
                        </a:rPr>
                        <a:t>11GB</a:t>
                      </a:r>
                      <a:endParaRPr lang="zh-CN" altLang="en-US" sz="1600" dirty="0">
                        <a:solidFill>
                          <a:srgbClr val="59595A"/>
                        </a:solidFill>
                        <a:latin typeface="Gill Sans MT" panose="020B0502020104020203" pitchFamily="34" charset="0"/>
                        <a:ea typeface="+mj-ea"/>
                      </a:endParaRPr>
                    </a:p>
                  </a:txBody>
                  <a:tcPr anchor="ctr"/>
                </a:tc>
                <a:tc>
                  <a:txBody>
                    <a:bodyPr/>
                    <a:lstStyle/>
                    <a:p>
                      <a:pPr algn="ctr"/>
                      <a:r>
                        <a:rPr lang="en-US" altLang="zh-CN" sz="1600" dirty="0">
                          <a:solidFill>
                            <a:srgbClr val="59595A"/>
                          </a:solidFill>
                          <a:latin typeface="Gill Sans MT" panose="020B0502020104020203" pitchFamily="34" charset="0"/>
                          <a:ea typeface="+mj-ea"/>
                        </a:rPr>
                        <a:t>9050</a:t>
                      </a:r>
                      <a:r>
                        <a:rPr lang="zh-CN" altLang="en-US" sz="1600" dirty="0">
                          <a:solidFill>
                            <a:srgbClr val="59595A"/>
                          </a:solidFill>
                          <a:latin typeface="Gill Sans MT" panose="020B0502020104020203" pitchFamily="34" charset="0"/>
                          <a:ea typeface="+mj-ea"/>
                        </a:rPr>
                        <a:t> </a:t>
                      </a:r>
                      <a:r>
                        <a:rPr lang="en-US" altLang="zh-CN" sz="1600" dirty="0">
                          <a:solidFill>
                            <a:srgbClr val="59595A"/>
                          </a:solidFill>
                          <a:latin typeface="Gill Sans MT" panose="020B0502020104020203" pitchFamily="34" charset="0"/>
                          <a:ea typeface="+mj-ea"/>
                        </a:rPr>
                        <a:t>TFLOPS</a:t>
                      </a:r>
                      <a:endParaRPr lang="zh-CN" altLang="en-US" sz="1600" dirty="0">
                        <a:solidFill>
                          <a:srgbClr val="59595A"/>
                        </a:solidFill>
                        <a:latin typeface="Gill Sans MT" panose="020B0502020104020203" pitchFamily="34" charset="0"/>
                        <a:ea typeface="+mj-ea"/>
                      </a:endParaRPr>
                    </a:p>
                  </a:txBody>
                  <a:tcPr anchor="ctr"/>
                </a:tc>
                <a:tc>
                  <a:txBody>
                    <a:bodyPr/>
                    <a:lstStyle/>
                    <a:p>
                      <a:pPr algn="l"/>
                      <a:r>
                        <a:rPr lang="zh-CN" altLang="en-US" sz="1600" dirty="0">
                          <a:solidFill>
                            <a:srgbClr val="59595A"/>
                          </a:solidFill>
                          <a:latin typeface="Gill Sans MT" panose="020B0502020104020203" pitchFamily="34" charset="0"/>
                          <a:ea typeface="+mj-ea"/>
                        </a:rPr>
                        <a:t>单个训练模组，每</a:t>
                      </a:r>
                      <a:r>
                        <a:rPr lang="en-US" altLang="zh-CN" sz="1600" dirty="0">
                          <a:solidFill>
                            <a:srgbClr val="59595A"/>
                          </a:solidFill>
                          <a:latin typeface="Gill Sans MT" panose="020B0502020104020203" pitchFamily="34" charset="0"/>
                          <a:ea typeface="+mj-ea"/>
                        </a:rPr>
                        <a:t>5x5</a:t>
                      </a:r>
                      <a:r>
                        <a:rPr lang="zh-CN" altLang="en-US" sz="1600" dirty="0">
                          <a:solidFill>
                            <a:srgbClr val="59595A"/>
                          </a:solidFill>
                          <a:latin typeface="Gill Sans MT" panose="020B0502020104020203" pitchFamily="34" charset="0"/>
                          <a:ea typeface="+mj-ea"/>
                        </a:rPr>
                        <a:t>个芯片组成一个训练模组</a:t>
                      </a:r>
                    </a:p>
                  </a:txBody>
                  <a:tcPr anchor="ctr"/>
                </a:tc>
                <a:extLst>
                  <a:ext uri="{0D108BD9-81ED-4DB2-BD59-A6C34878D82A}">
                    <a16:rowId xmlns:a16="http://schemas.microsoft.com/office/drawing/2014/main" val="2361064064"/>
                  </a:ext>
                </a:extLst>
              </a:tr>
              <a:tr h="816247">
                <a:tc>
                  <a:txBody>
                    <a:bodyPr/>
                    <a:lstStyle/>
                    <a:p>
                      <a:pPr algn="ctr"/>
                      <a:r>
                        <a:rPr lang="zh-CN" altLang="en-US" sz="1600" dirty="0">
                          <a:solidFill>
                            <a:srgbClr val="59595A"/>
                          </a:solidFill>
                          <a:latin typeface="Gill Sans MT" panose="020B0502020104020203" pitchFamily="34" charset="0"/>
                          <a:ea typeface="+mj-ea"/>
                        </a:rPr>
                        <a:t>集群</a:t>
                      </a:r>
                    </a:p>
                  </a:txBody>
                  <a:tcPr anchor="ctr"/>
                </a:tc>
                <a:tc>
                  <a:txBody>
                    <a:bodyPr/>
                    <a:lstStyle/>
                    <a:p>
                      <a:pPr algn="ctr"/>
                      <a:r>
                        <a:rPr lang="en-US" altLang="zh-CN" sz="1600" dirty="0">
                          <a:solidFill>
                            <a:srgbClr val="59595A"/>
                          </a:solidFill>
                          <a:latin typeface="Gill Sans MT" panose="020B0502020104020203" pitchFamily="34" charset="0"/>
                          <a:ea typeface="+mj-ea"/>
                        </a:rPr>
                        <a:t>ExaPOD</a:t>
                      </a:r>
                      <a:endParaRPr lang="zh-CN" altLang="en-US" sz="1600" dirty="0">
                        <a:solidFill>
                          <a:srgbClr val="59595A"/>
                        </a:solidFill>
                        <a:latin typeface="Gill Sans MT" panose="020B0502020104020203" pitchFamily="34" charset="0"/>
                        <a:ea typeface="+mj-ea"/>
                      </a:endParaRPr>
                    </a:p>
                  </a:txBody>
                  <a:tcPr anchor="ctr"/>
                </a:tc>
                <a:tc>
                  <a:txBody>
                    <a:bodyPr/>
                    <a:lstStyle/>
                    <a:p>
                      <a:pPr algn="ctr"/>
                      <a:r>
                        <a:rPr lang="en-US" altLang="zh-CN" sz="1600" dirty="0">
                          <a:solidFill>
                            <a:srgbClr val="59595A"/>
                          </a:solidFill>
                          <a:latin typeface="Gill Sans MT" panose="020B0502020104020203" pitchFamily="34" charset="0"/>
                          <a:ea typeface="+mj-ea"/>
                        </a:rPr>
                        <a:t>1320GB</a:t>
                      </a:r>
                      <a:endParaRPr lang="zh-CN" altLang="en-US" sz="1600" dirty="0">
                        <a:solidFill>
                          <a:srgbClr val="59595A"/>
                        </a:solidFill>
                        <a:latin typeface="Gill Sans MT" panose="020B0502020104020203" pitchFamily="34" charset="0"/>
                        <a:ea typeface="+mj-ea"/>
                      </a:endParaRPr>
                    </a:p>
                  </a:txBody>
                  <a:tcPr anchor="ctr"/>
                </a:tc>
                <a:tc>
                  <a:txBody>
                    <a:bodyPr/>
                    <a:lstStyle/>
                    <a:p>
                      <a:pPr algn="ctr"/>
                      <a:r>
                        <a:rPr lang="en-US" altLang="zh-CN" sz="1600" dirty="0">
                          <a:solidFill>
                            <a:srgbClr val="59595A"/>
                          </a:solidFill>
                          <a:latin typeface="Gill Sans MT" panose="020B0502020104020203" pitchFamily="34" charset="0"/>
                          <a:ea typeface="+mj-ea"/>
                        </a:rPr>
                        <a:t>1.1</a:t>
                      </a:r>
                      <a:r>
                        <a:rPr lang="zh-CN" altLang="en-US" sz="1600" dirty="0">
                          <a:solidFill>
                            <a:srgbClr val="59595A"/>
                          </a:solidFill>
                          <a:latin typeface="Gill Sans MT" panose="020B0502020104020203" pitchFamily="34" charset="0"/>
                          <a:ea typeface="+mj-ea"/>
                        </a:rPr>
                        <a:t> </a:t>
                      </a:r>
                      <a:r>
                        <a:rPr lang="en-US" altLang="zh-CN" sz="1600" dirty="0">
                          <a:solidFill>
                            <a:srgbClr val="59595A"/>
                          </a:solidFill>
                          <a:latin typeface="Gill Sans MT" panose="020B0502020104020203" pitchFamily="34" charset="0"/>
                          <a:ea typeface="+mj-ea"/>
                        </a:rPr>
                        <a:t>EFLOPS</a:t>
                      </a:r>
                      <a:endParaRPr lang="zh-CN" altLang="en-US" sz="1600" dirty="0">
                        <a:solidFill>
                          <a:srgbClr val="59595A"/>
                        </a:solidFill>
                        <a:latin typeface="Gill Sans MT" panose="020B0502020104020203" pitchFamily="34" charset="0"/>
                        <a:ea typeface="+mj-ea"/>
                      </a:endParaRPr>
                    </a:p>
                  </a:txBody>
                  <a:tcPr anchor="ctr"/>
                </a:tc>
                <a:tc>
                  <a:txBody>
                    <a:bodyPr/>
                    <a:lstStyle/>
                    <a:p>
                      <a:pPr algn="l"/>
                      <a:r>
                        <a:rPr lang="zh-CN" altLang="en-US" sz="1600" dirty="0">
                          <a:solidFill>
                            <a:srgbClr val="59595A"/>
                          </a:solidFill>
                          <a:latin typeface="Gill Sans MT" panose="020B0502020104020203" pitchFamily="34" charset="0"/>
                          <a:ea typeface="+mj-ea"/>
                        </a:rPr>
                        <a:t>训练集群，每</a:t>
                      </a:r>
                      <a:r>
                        <a:rPr lang="en-US" altLang="zh-CN" sz="1600" dirty="0">
                          <a:solidFill>
                            <a:srgbClr val="59595A"/>
                          </a:solidFill>
                          <a:latin typeface="Gill Sans MT" panose="020B0502020104020203" pitchFamily="34" charset="0"/>
                          <a:ea typeface="+mj-ea"/>
                        </a:rPr>
                        <a:t>12</a:t>
                      </a:r>
                      <a:r>
                        <a:rPr lang="zh-CN" altLang="en-US" sz="1600" dirty="0">
                          <a:solidFill>
                            <a:srgbClr val="59595A"/>
                          </a:solidFill>
                          <a:latin typeface="Gill Sans MT" panose="020B0502020104020203" pitchFamily="34" charset="0"/>
                          <a:ea typeface="+mj-ea"/>
                        </a:rPr>
                        <a:t>个训练模组组成一个机柜，每</a:t>
                      </a:r>
                      <a:r>
                        <a:rPr lang="en-US" altLang="zh-CN" sz="1600" dirty="0">
                          <a:solidFill>
                            <a:srgbClr val="59595A"/>
                          </a:solidFill>
                          <a:latin typeface="Gill Sans MT" panose="020B0502020104020203" pitchFamily="34" charset="0"/>
                          <a:ea typeface="+mj-ea"/>
                        </a:rPr>
                        <a:t>10</a:t>
                      </a:r>
                      <a:r>
                        <a:rPr lang="zh-CN" altLang="en-US" sz="1600" dirty="0">
                          <a:solidFill>
                            <a:srgbClr val="59595A"/>
                          </a:solidFill>
                          <a:latin typeface="Gill Sans MT" panose="020B0502020104020203" pitchFamily="34" charset="0"/>
                          <a:ea typeface="+mj-ea"/>
                        </a:rPr>
                        <a:t>个机柜组成一个</a:t>
                      </a:r>
                      <a:r>
                        <a:rPr lang="en-US" altLang="zh-CN" sz="1600" dirty="0">
                          <a:solidFill>
                            <a:srgbClr val="59595A"/>
                          </a:solidFill>
                          <a:latin typeface="Gill Sans MT" panose="020B0502020104020203" pitchFamily="34" charset="0"/>
                          <a:ea typeface="+mj-ea"/>
                        </a:rPr>
                        <a:t>ExaPOD</a:t>
                      </a:r>
                      <a:r>
                        <a:rPr lang="zh-CN" altLang="en-US" sz="1600" dirty="0">
                          <a:solidFill>
                            <a:srgbClr val="59595A"/>
                          </a:solidFill>
                          <a:latin typeface="Gill Sans MT" panose="020B0502020104020203" pitchFamily="34" charset="0"/>
                          <a:ea typeface="+mj-ea"/>
                        </a:rPr>
                        <a:t>，一共</a:t>
                      </a:r>
                      <a:r>
                        <a:rPr lang="en-US" altLang="zh-CN" sz="1600" dirty="0">
                          <a:solidFill>
                            <a:srgbClr val="59595A"/>
                          </a:solidFill>
                          <a:latin typeface="Gill Sans MT" panose="020B0502020104020203" pitchFamily="34" charset="0"/>
                          <a:ea typeface="+mj-ea"/>
                        </a:rPr>
                        <a:t>3000</a:t>
                      </a:r>
                      <a:r>
                        <a:rPr lang="zh-CN" altLang="en-US" sz="1600" dirty="0">
                          <a:solidFill>
                            <a:srgbClr val="59595A"/>
                          </a:solidFill>
                          <a:latin typeface="Gill Sans MT" panose="020B0502020104020203" pitchFamily="34" charset="0"/>
                          <a:ea typeface="+mj-ea"/>
                        </a:rPr>
                        <a:t>个</a:t>
                      </a:r>
                      <a:r>
                        <a:rPr lang="en-US" altLang="zh-CN" sz="1600" dirty="0">
                          <a:solidFill>
                            <a:srgbClr val="59595A"/>
                          </a:solidFill>
                          <a:latin typeface="Gill Sans MT" panose="020B0502020104020203" pitchFamily="34" charset="0"/>
                          <a:ea typeface="+mj-ea"/>
                        </a:rPr>
                        <a:t>D1</a:t>
                      </a:r>
                      <a:r>
                        <a:rPr lang="zh-CN" altLang="en-US" sz="1600" dirty="0">
                          <a:solidFill>
                            <a:srgbClr val="59595A"/>
                          </a:solidFill>
                          <a:latin typeface="Gill Sans MT" panose="020B0502020104020203" pitchFamily="34" charset="0"/>
                          <a:ea typeface="+mj-ea"/>
                        </a:rPr>
                        <a:t>芯片</a:t>
                      </a:r>
                    </a:p>
                  </a:txBody>
                  <a:tcPr anchor="ctr"/>
                </a:tc>
                <a:extLst>
                  <a:ext uri="{0D108BD9-81ED-4DB2-BD59-A6C34878D82A}">
                    <a16:rowId xmlns:a16="http://schemas.microsoft.com/office/drawing/2014/main" val="1554630205"/>
                  </a:ext>
                </a:extLst>
              </a:tr>
            </a:tbl>
          </a:graphicData>
        </a:graphic>
      </p:graphicFrame>
      <p:grpSp>
        <p:nvGrpSpPr>
          <p:cNvPr id="6" name="组合 5">
            <a:extLst>
              <a:ext uri="{FF2B5EF4-FFF2-40B4-BE49-F238E27FC236}">
                <a16:creationId xmlns:a16="http://schemas.microsoft.com/office/drawing/2014/main" id="{E575CF3D-1A13-2B49-8B6A-B9F646F87F19}"/>
              </a:ext>
            </a:extLst>
          </p:cNvPr>
          <p:cNvGrpSpPr/>
          <p:nvPr/>
        </p:nvGrpSpPr>
        <p:grpSpPr>
          <a:xfrm>
            <a:off x="481757" y="3105046"/>
            <a:ext cx="887428" cy="3174785"/>
            <a:chOff x="337741" y="3105046"/>
            <a:chExt cx="887428" cy="3174785"/>
          </a:xfrm>
        </p:grpSpPr>
        <p:pic>
          <p:nvPicPr>
            <p:cNvPr id="7" name="图片 6">
              <a:extLst>
                <a:ext uri="{FF2B5EF4-FFF2-40B4-BE49-F238E27FC236}">
                  <a16:creationId xmlns:a16="http://schemas.microsoft.com/office/drawing/2014/main" id="{85A0C590-675E-0348-9653-52B547F45D19}"/>
                </a:ext>
              </a:extLst>
            </p:cNvPr>
            <p:cNvPicPr>
              <a:picLocks noChangeAspect="1"/>
            </p:cNvPicPr>
            <p:nvPr/>
          </p:nvPicPr>
          <p:blipFill>
            <a:blip r:embed="rId2"/>
            <a:stretch>
              <a:fillRect/>
            </a:stretch>
          </p:blipFill>
          <p:spPr>
            <a:xfrm>
              <a:off x="337741" y="5610074"/>
              <a:ext cx="868874" cy="6697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图片 8">
              <a:extLst>
                <a:ext uri="{FF2B5EF4-FFF2-40B4-BE49-F238E27FC236}">
                  <a16:creationId xmlns:a16="http://schemas.microsoft.com/office/drawing/2014/main" id="{DADFDC16-5F69-7140-BA88-8B2BA710931A}"/>
                </a:ext>
              </a:extLst>
            </p:cNvPr>
            <p:cNvPicPr>
              <a:picLocks noChangeAspect="1"/>
            </p:cNvPicPr>
            <p:nvPr/>
          </p:nvPicPr>
          <p:blipFill>
            <a:blip r:embed="rId3"/>
            <a:stretch>
              <a:fillRect/>
            </a:stretch>
          </p:blipFill>
          <p:spPr>
            <a:xfrm>
              <a:off x="337741" y="4761174"/>
              <a:ext cx="868874" cy="7114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图片 9">
              <a:extLst>
                <a:ext uri="{FF2B5EF4-FFF2-40B4-BE49-F238E27FC236}">
                  <a16:creationId xmlns:a16="http://schemas.microsoft.com/office/drawing/2014/main" id="{73D54AA7-E205-D24C-84C4-8A2643D7AFD2}"/>
                </a:ext>
              </a:extLst>
            </p:cNvPr>
            <p:cNvPicPr>
              <a:picLocks noChangeAspect="1"/>
            </p:cNvPicPr>
            <p:nvPr/>
          </p:nvPicPr>
          <p:blipFill>
            <a:blip r:embed="rId4"/>
            <a:stretch>
              <a:fillRect/>
            </a:stretch>
          </p:blipFill>
          <p:spPr>
            <a:xfrm>
              <a:off x="337741" y="3912275"/>
              <a:ext cx="868873" cy="7114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图片 10">
              <a:extLst>
                <a:ext uri="{FF2B5EF4-FFF2-40B4-BE49-F238E27FC236}">
                  <a16:creationId xmlns:a16="http://schemas.microsoft.com/office/drawing/2014/main" id="{29F0604A-0498-8B44-8BE5-7CFF5F8B9A6B}"/>
                </a:ext>
              </a:extLst>
            </p:cNvPr>
            <p:cNvPicPr>
              <a:picLocks noChangeAspect="1"/>
            </p:cNvPicPr>
            <p:nvPr/>
          </p:nvPicPr>
          <p:blipFill>
            <a:blip r:embed="rId5"/>
            <a:stretch>
              <a:fillRect/>
            </a:stretch>
          </p:blipFill>
          <p:spPr>
            <a:xfrm>
              <a:off x="337741" y="3105046"/>
              <a:ext cx="887428" cy="6697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extLst>
      <p:ext uri="{BB962C8B-B14F-4D97-AF65-F5344CB8AC3E}">
        <p14:creationId xmlns:p14="http://schemas.microsoft.com/office/powerpoint/2010/main" val="3555038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A386B39-2759-7A44-9557-B3EC2C74BE71}"/>
              </a:ext>
            </a:extLst>
          </p:cNvPr>
          <p:cNvSpPr>
            <a:spLocks noGrp="1"/>
          </p:cNvSpPr>
          <p:nvPr>
            <p:ph type="title"/>
          </p:nvPr>
        </p:nvSpPr>
        <p:spPr/>
        <p:txBody>
          <a:bodyPr/>
          <a:lstStyle/>
          <a:p>
            <a:r>
              <a:rPr lang="en-US" altLang="zh-CN" dirty="0">
                <a:ea typeface="+mj-ea"/>
              </a:rPr>
              <a:t>DOJO</a:t>
            </a:r>
            <a:r>
              <a:rPr lang="zh-CN" altLang="en-US" dirty="0">
                <a:ea typeface="+mj-ea"/>
              </a:rPr>
              <a:t> </a:t>
            </a:r>
            <a:r>
              <a:rPr lang="zh-CN" altLang="en-US" dirty="0"/>
              <a:t>超级计算机系统</a:t>
            </a:r>
            <a:endParaRPr lang="zh-CN" altLang="en-US" dirty="0">
              <a:ea typeface="+mj-ea"/>
            </a:endParaRPr>
          </a:p>
        </p:txBody>
      </p:sp>
      <p:sp>
        <p:nvSpPr>
          <p:cNvPr id="2" name="内容占位符 1">
            <a:extLst>
              <a:ext uri="{FF2B5EF4-FFF2-40B4-BE49-F238E27FC236}">
                <a16:creationId xmlns:a16="http://schemas.microsoft.com/office/drawing/2014/main" id="{160DCD43-F211-1D4E-B374-ECA131B145E1}"/>
              </a:ext>
            </a:extLst>
          </p:cNvPr>
          <p:cNvSpPr>
            <a:spLocks noGrp="1"/>
          </p:cNvSpPr>
          <p:nvPr>
            <p:ph sz="half" idx="1"/>
          </p:nvPr>
        </p:nvSpPr>
        <p:spPr>
          <a:xfrm>
            <a:off x="623635" y="1351536"/>
            <a:ext cx="10963473" cy="1933448"/>
          </a:xfrm>
        </p:spPr>
        <p:txBody>
          <a:bodyPr/>
          <a:lstStyle/>
          <a:p>
            <a:r>
              <a:rPr lang="zh-CN" altLang="en-US" sz="1800" dirty="0">
                <a:solidFill>
                  <a:schemeClr val="tx1">
                    <a:lumMod val="85000"/>
                  </a:schemeClr>
                </a:solidFill>
              </a:rPr>
              <a:t>可以把一个 </a:t>
            </a:r>
            <a:r>
              <a:rPr lang="en-US" altLang="zh-CN" sz="1800" dirty="0">
                <a:solidFill>
                  <a:schemeClr val="tx1">
                    <a:lumMod val="85000"/>
                  </a:schemeClr>
                </a:solidFill>
              </a:rPr>
              <a:t>DOJO</a:t>
            </a:r>
            <a:r>
              <a:rPr lang="zh-CN" altLang="en-US" sz="1800" dirty="0">
                <a:solidFill>
                  <a:schemeClr val="tx1">
                    <a:lumMod val="85000"/>
                  </a:schemeClr>
                </a:solidFill>
              </a:rPr>
              <a:t> </a:t>
            </a:r>
            <a:r>
              <a:rPr lang="en-US" altLang="zh-CN" sz="1800" dirty="0">
                <a:solidFill>
                  <a:schemeClr val="tx1">
                    <a:lumMod val="85000"/>
                  </a:schemeClr>
                </a:solidFill>
              </a:rPr>
              <a:t>Core</a:t>
            </a:r>
            <a:r>
              <a:rPr lang="zh-CN" altLang="en-US" sz="1800" dirty="0">
                <a:solidFill>
                  <a:schemeClr val="tx1">
                    <a:lumMod val="85000"/>
                  </a:schemeClr>
                </a:solidFill>
              </a:rPr>
              <a:t> 当做一台具有 </a:t>
            </a:r>
            <a:r>
              <a:rPr lang="en-US" altLang="zh-CN" sz="1800" dirty="0">
                <a:solidFill>
                  <a:schemeClr val="tx1">
                    <a:lumMod val="85000"/>
                  </a:schemeClr>
                </a:solidFill>
              </a:rPr>
              <a:t>CPU </a:t>
            </a:r>
            <a:r>
              <a:rPr lang="zh-CN" altLang="en-US" sz="1800" dirty="0">
                <a:solidFill>
                  <a:schemeClr val="tx1">
                    <a:lumMod val="85000"/>
                  </a:schemeClr>
                </a:solidFill>
              </a:rPr>
              <a:t>专用内存和 </a:t>
            </a:r>
            <a:r>
              <a:rPr lang="en-US" altLang="zh-CN" sz="1800" dirty="0">
                <a:solidFill>
                  <a:schemeClr val="tx1">
                    <a:lumMod val="85000"/>
                  </a:schemeClr>
                </a:solidFill>
              </a:rPr>
              <a:t>I/O </a:t>
            </a:r>
            <a:r>
              <a:rPr lang="zh-CN" altLang="en-US" sz="1800" dirty="0">
                <a:solidFill>
                  <a:schemeClr val="tx1">
                    <a:lumMod val="85000"/>
                  </a:schemeClr>
                </a:solidFill>
              </a:rPr>
              <a:t>接口的</a:t>
            </a:r>
            <a:r>
              <a:rPr lang="en-US" altLang="zh-CN" sz="1800" dirty="0">
                <a:solidFill>
                  <a:schemeClr val="tx1">
                    <a:lumMod val="85000"/>
                  </a:schemeClr>
                </a:solidFill>
              </a:rPr>
              <a:t>PC</a:t>
            </a:r>
            <a:r>
              <a:rPr lang="zh-CN" altLang="en-US" sz="1800" dirty="0">
                <a:solidFill>
                  <a:schemeClr val="tx1">
                    <a:lumMod val="85000"/>
                  </a:schemeClr>
                </a:solidFill>
              </a:rPr>
              <a:t>，每个 </a:t>
            </a:r>
            <a:r>
              <a:rPr lang="en-US" altLang="zh-CN" sz="1800" dirty="0">
                <a:solidFill>
                  <a:schemeClr val="tx1">
                    <a:lumMod val="85000"/>
                  </a:schemeClr>
                </a:solidFill>
              </a:rPr>
              <a:t>Core</a:t>
            </a:r>
            <a:r>
              <a:rPr lang="zh-CN" altLang="en-US" sz="1800" dirty="0">
                <a:solidFill>
                  <a:schemeClr val="tx1">
                    <a:lumMod val="85000"/>
                  </a:schemeClr>
                </a:solidFill>
              </a:rPr>
              <a:t> 都可以执行独立任务，不依赖于共享 </a:t>
            </a:r>
            <a:r>
              <a:rPr lang="en-US" altLang="zh-CN" sz="1800" dirty="0">
                <a:solidFill>
                  <a:schemeClr val="tx1">
                    <a:lumMod val="85000"/>
                  </a:schemeClr>
                </a:solidFill>
              </a:rPr>
              <a:t>Cache</a:t>
            </a:r>
            <a:r>
              <a:rPr lang="zh-CN" altLang="en-US" sz="1800" dirty="0">
                <a:solidFill>
                  <a:schemeClr val="tx1">
                    <a:lumMod val="85000"/>
                  </a:schemeClr>
                </a:solidFill>
              </a:rPr>
              <a:t> 或 </a:t>
            </a:r>
            <a:r>
              <a:rPr lang="en-US" altLang="zh-CN" sz="1800" dirty="0">
                <a:solidFill>
                  <a:schemeClr val="tx1">
                    <a:lumMod val="85000"/>
                  </a:schemeClr>
                </a:solidFill>
              </a:rPr>
              <a:t>Register</a:t>
            </a:r>
            <a:r>
              <a:rPr lang="zh-CN" altLang="en-US" sz="1800" dirty="0">
                <a:solidFill>
                  <a:schemeClr val="tx1">
                    <a:lumMod val="85000"/>
                  </a:schemeClr>
                </a:solidFill>
              </a:rPr>
              <a:t> </a:t>
            </a:r>
            <a:r>
              <a:rPr lang="en-US" altLang="zh-CN" sz="1800" dirty="0">
                <a:solidFill>
                  <a:schemeClr val="tx1">
                    <a:lumMod val="85000"/>
                  </a:schemeClr>
                </a:solidFill>
              </a:rPr>
              <a:t>File</a:t>
            </a:r>
            <a:r>
              <a:rPr lang="zh-CN" altLang="en-US" sz="1800" dirty="0">
                <a:solidFill>
                  <a:schemeClr val="tx1">
                    <a:lumMod val="85000"/>
                  </a:schemeClr>
                </a:solidFill>
              </a:rPr>
              <a:t>。</a:t>
            </a:r>
          </a:p>
          <a:p>
            <a:r>
              <a:rPr lang="en-US" altLang="zh-CN" sz="1800" dirty="0">
                <a:solidFill>
                  <a:schemeClr val="tx1">
                    <a:lumMod val="85000"/>
                  </a:schemeClr>
                </a:solidFill>
              </a:rPr>
              <a:t>D1 </a:t>
            </a:r>
            <a:r>
              <a:rPr lang="zh-CN" altLang="en-US" sz="1800" dirty="0">
                <a:solidFill>
                  <a:schemeClr val="tx1">
                    <a:lumMod val="85000"/>
                  </a:schemeClr>
                </a:solidFill>
              </a:rPr>
              <a:t>作为超标量（</a:t>
            </a:r>
            <a:r>
              <a:rPr lang="en-US" altLang="zh-CN" sz="1800" dirty="0">
                <a:solidFill>
                  <a:schemeClr val="tx1">
                    <a:lumMod val="85000"/>
                  </a:schemeClr>
                </a:solidFill>
              </a:rPr>
              <a:t>Super</a:t>
            </a:r>
            <a:r>
              <a:rPr lang="zh-CN" altLang="en-US" sz="1800" dirty="0">
                <a:solidFill>
                  <a:schemeClr val="tx1">
                    <a:lumMod val="85000"/>
                  </a:schemeClr>
                </a:solidFill>
              </a:rPr>
              <a:t> </a:t>
            </a:r>
            <a:r>
              <a:rPr lang="en-US" altLang="zh-CN" sz="1800" dirty="0">
                <a:solidFill>
                  <a:schemeClr val="tx1">
                    <a:lumMod val="85000"/>
                  </a:schemeClr>
                </a:solidFill>
              </a:rPr>
              <a:t>Scalar</a:t>
            </a:r>
            <a:r>
              <a:rPr lang="zh-CN" altLang="en-US" sz="1800" dirty="0">
                <a:solidFill>
                  <a:schemeClr val="tx1">
                    <a:lumMod val="85000"/>
                  </a:schemeClr>
                </a:solidFill>
              </a:rPr>
              <a:t>）内核，这意味着它在内核支持指令级并行，使用更多线程来驱动更多指令通过 </a:t>
            </a:r>
            <a:r>
              <a:rPr lang="en-US" altLang="zh-CN" sz="1800" dirty="0">
                <a:solidFill>
                  <a:schemeClr val="tx1">
                    <a:lumMod val="85000"/>
                  </a:schemeClr>
                </a:solidFill>
              </a:rPr>
              <a:t>DOJO</a:t>
            </a:r>
            <a:r>
              <a:rPr lang="zh-CN" altLang="en-US" sz="1800" dirty="0">
                <a:solidFill>
                  <a:schemeClr val="tx1">
                    <a:lumMod val="85000"/>
                  </a:schemeClr>
                </a:solidFill>
              </a:rPr>
              <a:t> </a:t>
            </a:r>
            <a:r>
              <a:rPr lang="en-US" altLang="zh-CN" sz="1800" dirty="0">
                <a:solidFill>
                  <a:schemeClr val="tx1">
                    <a:lumMod val="85000"/>
                  </a:schemeClr>
                </a:solidFill>
              </a:rPr>
              <a:t>Core</a:t>
            </a:r>
            <a:r>
              <a:rPr lang="zh-CN" altLang="en-US" sz="1800" dirty="0">
                <a:solidFill>
                  <a:schemeClr val="tx1">
                    <a:lumMod val="85000"/>
                  </a:schemeClr>
                </a:solidFill>
              </a:rPr>
              <a:t>，多线程执行意味着每时钟周期执行更多任务。</a:t>
            </a:r>
          </a:p>
        </p:txBody>
      </p:sp>
      <p:grpSp>
        <p:nvGrpSpPr>
          <p:cNvPr id="3" name="组合 2">
            <a:extLst>
              <a:ext uri="{FF2B5EF4-FFF2-40B4-BE49-F238E27FC236}">
                <a16:creationId xmlns:a16="http://schemas.microsoft.com/office/drawing/2014/main" id="{2A51C153-6348-DF4E-BCC0-8EDD1C9405F2}"/>
              </a:ext>
            </a:extLst>
          </p:cNvPr>
          <p:cNvGrpSpPr/>
          <p:nvPr/>
        </p:nvGrpSpPr>
        <p:grpSpPr>
          <a:xfrm>
            <a:off x="238572" y="3595760"/>
            <a:ext cx="11719618" cy="2198736"/>
            <a:chOff x="293690" y="3861048"/>
            <a:chExt cx="11719618" cy="2198736"/>
          </a:xfrm>
        </p:grpSpPr>
        <p:pic>
          <p:nvPicPr>
            <p:cNvPr id="10" name="图片 9">
              <a:extLst>
                <a:ext uri="{FF2B5EF4-FFF2-40B4-BE49-F238E27FC236}">
                  <a16:creationId xmlns:a16="http://schemas.microsoft.com/office/drawing/2014/main" id="{FCC61090-B132-E946-9688-F0B61B4B65CC}"/>
                </a:ext>
              </a:extLst>
            </p:cNvPr>
            <p:cNvPicPr>
              <a:picLocks noChangeAspect="1"/>
            </p:cNvPicPr>
            <p:nvPr/>
          </p:nvPicPr>
          <p:blipFill rotWithShape="1">
            <a:blip r:embed="rId2"/>
            <a:srcRect b="66421"/>
            <a:stretch/>
          </p:blipFill>
          <p:spPr>
            <a:xfrm>
              <a:off x="293690" y="3933056"/>
              <a:ext cx="3754686" cy="2126728"/>
            </a:xfrm>
            <a:prstGeom prst="rect">
              <a:avLst/>
            </a:prstGeom>
          </p:spPr>
        </p:pic>
        <p:pic>
          <p:nvPicPr>
            <p:cNvPr id="11" name="图片 10">
              <a:extLst>
                <a:ext uri="{FF2B5EF4-FFF2-40B4-BE49-F238E27FC236}">
                  <a16:creationId xmlns:a16="http://schemas.microsoft.com/office/drawing/2014/main" id="{E6DD49D6-4444-5F46-923A-8E1A76FB1D6D}"/>
                </a:ext>
              </a:extLst>
            </p:cNvPr>
            <p:cNvPicPr>
              <a:picLocks noChangeAspect="1"/>
            </p:cNvPicPr>
            <p:nvPr/>
          </p:nvPicPr>
          <p:blipFill rotWithShape="1">
            <a:blip r:embed="rId2"/>
            <a:srcRect t="32583" b="33838"/>
            <a:stretch/>
          </p:blipFill>
          <p:spPr>
            <a:xfrm>
              <a:off x="4276155" y="3861048"/>
              <a:ext cx="3754686" cy="2126728"/>
            </a:xfrm>
            <a:prstGeom prst="rect">
              <a:avLst/>
            </a:prstGeom>
          </p:spPr>
        </p:pic>
        <p:pic>
          <p:nvPicPr>
            <p:cNvPr id="12" name="图片 11">
              <a:extLst>
                <a:ext uri="{FF2B5EF4-FFF2-40B4-BE49-F238E27FC236}">
                  <a16:creationId xmlns:a16="http://schemas.microsoft.com/office/drawing/2014/main" id="{14E5EF04-05EB-AE41-9E4F-9F9A40B11487}"/>
                </a:ext>
              </a:extLst>
            </p:cNvPr>
            <p:cNvPicPr>
              <a:picLocks noChangeAspect="1"/>
            </p:cNvPicPr>
            <p:nvPr/>
          </p:nvPicPr>
          <p:blipFill rotWithShape="1">
            <a:blip r:embed="rId2"/>
            <a:srcRect t="67065"/>
            <a:stretch/>
          </p:blipFill>
          <p:spPr>
            <a:xfrm>
              <a:off x="8258621" y="3861048"/>
              <a:ext cx="3754687" cy="2085936"/>
            </a:xfrm>
            <a:prstGeom prst="rect">
              <a:avLst/>
            </a:prstGeom>
          </p:spPr>
        </p:pic>
      </p:grpSp>
    </p:spTree>
    <p:extLst>
      <p:ext uri="{BB962C8B-B14F-4D97-AF65-F5344CB8AC3E}">
        <p14:creationId xmlns:p14="http://schemas.microsoft.com/office/powerpoint/2010/main" val="1468228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C00000"/>
                </a:solidFill>
                <a:latin typeface="Futura Medium" panose="020B0602020204020303" pitchFamily="34" charset="-79"/>
                <a:cs typeface="Futura Medium" panose="020B0602020204020303" pitchFamily="34" charset="-79"/>
              </a:rPr>
              <a:t>DOJO</a:t>
            </a:r>
            <a:r>
              <a:rPr kumimoji="1" lang="zh-CN" altLang="en-US" sz="9600" b="1" dirty="0">
                <a:solidFill>
                  <a:srgbClr val="C00000"/>
                </a:solidFill>
                <a:latin typeface="Futura Medium" panose="020B0602020204020303" pitchFamily="34" charset="-79"/>
                <a:cs typeface="Futura Medium" panose="020B0602020204020303" pitchFamily="34" charset="-79"/>
              </a:rPr>
              <a:t> </a:t>
            </a:r>
            <a:r>
              <a:rPr kumimoji="1" lang="en-US" altLang="zh-CN" sz="9600" b="1" dirty="0">
                <a:solidFill>
                  <a:srgbClr val="C00000"/>
                </a:solidFill>
                <a:latin typeface="Futura Medium" panose="020B0602020204020303" pitchFamily="34" charset="-79"/>
                <a:cs typeface="Futura Medium" panose="020B0602020204020303" pitchFamily="34" charset="-79"/>
              </a:rPr>
              <a:t>Core</a:t>
            </a:r>
          </a:p>
          <a:p>
            <a:pPr marL="0" indent="0" algn="ctr">
              <a:lnSpc>
                <a:spcPct val="100000"/>
              </a:lnSpc>
              <a:buNone/>
            </a:pPr>
            <a:r>
              <a:rPr kumimoji="1" lang="zh-CN" altLang="en-US" sz="9600" b="1" dirty="0">
                <a:solidFill>
                  <a:srgbClr val="C00000"/>
                </a:solidFill>
                <a:latin typeface="Futura Medium" panose="020B0602020204020303" pitchFamily="34" charset="-79"/>
                <a:cs typeface="Futura Medium" panose="020B0602020204020303" pitchFamily="34" charset="-79"/>
              </a:rPr>
              <a:t>整体结构</a:t>
            </a:r>
            <a:endParaRPr kumimoji="1" lang="en-US" altLang="zh-CN" sz="9600" b="1"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866563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196897-7F9A-CE4C-AE67-0BC909D43716}"/>
              </a:ext>
            </a:extLst>
          </p:cNvPr>
          <p:cNvSpPr>
            <a:spLocks noGrp="1"/>
          </p:cNvSpPr>
          <p:nvPr>
            <p:ph type="title"/>
          </p:nvPr>
        </p:nvSpPr>
        <p:spPr/>
        <p:txBody>
          <a:bodyPr/>
          <a:lstStyle/>
          <a:p>
            <a:r>
              <a:rPr lang="en-US" altLang="zh-CN" b="0" dirty="0"/>
              <a:t>DOJO</a:t>
            </a:r>
            <a:r>
              <a:rPr lang="zh-CN" altLang="en-US" b="0" dirty="0"/>
              <a:t> </a:t>
            </a:r>
            <a:r>
              <a:rPr lang="en-US" altLang="zh-CN" b="0" dirty="0"/>
              <a:t>Core</a:t>
            </a:r>
            <a:r>
              <a:rPr lang="zh-CN" altLang="en-US" b="0" dirty="0"/>
              <a:t> 主要参数</a:t>
            </a:r>
            <a:endParaRPr kumimoji="1" lang="zh-CN" altLang="en-US" dirty="0"/>
          </a:p>
        </p:txBody>
      </p:sp>
      <p:graphicFrame>
        <p:nvGraphicFramePr>
          <p:cNvPr id="6" name="表格 5">
            <a:extLst>
              <a:ext uri="{FF2B5EF4-FFF2-40B4-BE49-F238E27FC236}">
                <a16:creationId xmlns:a16="http://schemas.microsoft.com/office/drawing/2014/main" id="{2030E85F-4AEE-7242-A2F8-ED41C5A143DB}"/>
              </a:ext>
            </a:extLst>
          </p:cNvPr>
          <p:cNvGraphicFramePr>
            <a:graphicFrameLocks noGrp="1"/>
          </p:cNvGraphicFramePr>
          <p:nvPr/>
        </p:nvGraphicFramePr>
        <p:xfrm>
          <a:off x="481757" y="1412776"/>
          <a:ext cx="4235446" cy="4871341"/>
        </p:xfrm>
        <a:graphic>
          <a:graphicData uri="http://schemas.openxmlformats.org/drawingml/2006/table">
            <a:tbl>
              <a:tblPr firstRow="1" bandRow="1">
                <a:tableStyleId>{0E3FDE45-AF77-4B5C-9715-49D594BDF05E}</a:tableStyleId>
              </a:tblPr>
              <a:tblGrid>
                <a:gridCol w="2117723">
                  <a:extLst>
                    <a:ext uri="{9D8B030D-6E8A-4147-A177-3AD203B41FA5}">
                      <a16:colId xmlns:a16="http://schemas.microsoft.com/office/drawing/2014/main" val="3743124973"/>
                    </a:ext>
                  </a:extLst>
                </a:gridCol>
                <a:gridCol w="2117723">
                  <a:extLst>
                    <a:ext uri="{9D8B030D-6E8A-4147-A177-3AD203B41FA5}">
                      <a16:colId xmlns:a16="http://schemas.microsoft.com/office/drawing/2014/main" val="3154708016"/>
                    </a:ext>
                  </a:extLst>
                </a:gridCol>
              </a:tblGrid>
              <a:tr h="376345">
                <a:tc>
                  <a:txBody>
                    <a:bodyPr/>
                    <a:lstStyle/>
                    <a:p>
                      <a:pPr algn="ctr"/>
                      <a:r>
                        <a:rPr lang="zh-CN" altLang="en-US" sz="1600" b="1" dirty="0">
                          <a:solidFill>
                            <a:srgbClr val="59595A"/>
                          </a:solidFill>
                          <a:latin typeface="Gill Sans MT" panose="020B0502020104020203" pitchFamily="34" charset="0"/>
                          <a:ea typeface="+mj-ea"/>
                        </a:rPr>
                        <a:t>数据格式</a:t>
                      </a:r>
                    </a:p>
                  </a:txBody>
                  <a:tcPr anchor="ctr"/>
                </a:tc>
                <a:tc>
                  <a:txBody>
                    <a:bodyPr/>
                    <a:lstStyle/>
                    <a:p>
                      <a:pPr algn="ctr"/>
                      <a:r>
                        <a:rPr lang="en-US" altLang="zh-CN" sz="1600" b="0" dirty="0">
                          <a:solidFill>
                            <a:srgbClr val="59595A"/>
                          </a:solidFill>
                          <a:latin typeface="Gill Sans MT" panose="020B0502020104020203" pitchFamily="34" charset="0"/>
                          <a:ea typeface="+mj-ea"/>
                        </a:rPr>
                        <a:t>FP16/FP32</a:t>
                      </a:r>
                    </a:p>
                    <a:p>
                      <a:pPr algn="ctr"/>
                      <a:r>
                        <a:rPr lang="en-US" altLang="zh-CN" sz="1600" b="0" dirty="0">
                          <a:solidFill>
                            <a:srgbClr val="59595A"/>
                          </a:solidFill>
                          <a:latin typeface="Gill Sans MT" panose="020B0502020104020203" pitchFamily="34" charset="0"/>
                          <a:ea typeface="+mj-ea"/>
                        </a:rPr>
                        <a:t>BFP16/CFP16/CFP8</a:t>
                      </a:r>
                      <a:endParaRPr lang="zh-CN" altLang="en-US" sz="1600" b="0" dirty="0">
                        <a:solidFill>
                          <a:srgbClr val="59595A"/>
                        </a:solidFill>
                        <a:latin typeface="Gill Sans MT" panose="020B0502020104020203" pitchFamily="34" charset="0"/>
                        <a:ea typeface="+mj-ea"/>
                      </a:endParaRPr>
                    </a:p>
                  </a:txBody>
                  <a:tcPr anchor="ctr"/>
                </a:tc>
                <a:extLst>
                  <a:ext uri="{0D108BD9-81ED-4DB2-BD59-A6C34878D82A}">
                    <a16:rowId xmlns:a16="http://schemas.microsoft.com/office/drawing/2014/main" val="2911731517"/>
                  </a:ext>
                </a:extLst>
              </a:tr>
              <a:tr h="530443">
                <a:tc>
                  <a:txBody>
                    <a:bodyPr/>
                    <a:lstStyle/>
                    <a:p>
                      <a:pPr algn="ctr"/>
                      <a:r>
                        <a:rPr lang="zh-CN" altLang="en-US" sz="1600" b="1" dirty="0">
                          <a:solidFill>
                            <a:srgbClr val="59595A"/>
                          </a:solidFill>
                          <a:latin typeface="Gill Sans MT" panose="020B0502020104020203" pitchFamily="34" charset="0"/>
                          <a:ea typeface="+mj-ea"/>
                        </a:rPr>
                        <a:t>位宽</a:t>
                      </a:r>
                      <a:r>
                        <a:rPr lang="en-US" altLang="zh-CN" sz="1600" b="1" dirty="0">
                          <a:solidFill>
                            <a:srgbClr val="59595A"/>
                          </a:solidFill>
                          <a:latin typeface="Gill Sans MT" panose="020B0502020104020203" pitchFamily="34" charset="0"/>
                          <a:ea typeface="+mj-ea"/>
                        </a:rPr>
                        <a:t>bit</a:t>
                      </a:r>
                      <a:r>
                        <a:rPr lang="zh-CN" altLang="en-US" sz="1600" b="1" dirty="0">
                          <a:solidFill>
                            <a:srgbClr val="59595A"/>
                          </a:solidFill>
                          <a:latin typeface="Gill Sans MT" panose="020B0502020104020203" pitchFamily="34" charset="0"/>
                          <a:ea typeface="+mj-ea"/>
                        </a:rPr>
                        <a:t> </a:t>
                      </a:r>
                      <a:r>
                        <a:rPr lang="en-US" altLang="zh-CN" sz="1600" b="1" dirty="0">
                          <a:solidFill>
                            <a:srgbClr val="59595A"/>
                          </a:solidFill>
                          <a:latin typeface="Gill Sans MT" panose="020B0502020104020203" pitchFamily="34" charset="0"/>
                          <a:ea typeface="+mj-ea"/>
                        </a:rPr>
                        <a:t>width</a:t>
                      </a:r>
                      <a:r>
                        <a:rPr lang="zh-CN" altLang="en-US" sz="1600" b="1" dirty="0">
                          <a:solidFill>
                            <a:srgbClr val="59595A"/>
                          </a:solidFill>
                          <a:latin typeface="Gill Sans MT" panose="020B0502020104020203" pitchFamily="34" charset="0"/>
                          <a:ea typeface="+mj-ea"/>
                        </a:rPr>
                        <a:t> </a:t>
                      </a:r>
                    </a:p>
                  </a:txBody>
                  <a:tcPr anchor="ctr"/>
                </a:tc>
                <a:tc>
                  <a:txBody>
                    <a:bodyPr/>
                    <a:lstStyle/>
                    <a:p>
                      <a:pPr algn="ctr"/>
                      <a:r>
                        <a:rPr lang="en-US" altLang="zh-CN" sz="1600" b="0" dirty="0">
                          <a:solidFill>
                            <a:srgbClr val="59595A"/>
                          </a:solidFill>
                          <a:latin typeface="Gill Sans MT" panose="020B0502020104020203" pitchFamily="34" charset="0"/>
                          <a:ea typeface="+mj-ea"/>
                        </a:rPr>
                        <a:t>64b</a:t>
                      </a:r>
                      <a:endParaRPr lang="zh-CN" altLang="en-US" sz="1600" b="0" dirty="0">
                        <a:solidFill>
                          <a:srgbClr val="59595A"/>
                        </a:solidFill>
                        <a:latin typeface="Gill Sans MT" panose="020B0502020104020203" pitchFamily="34" charset="0"/>
                        <a:ea typeface="+mj-ea"/>
                      </a:endParaRPr>
                    </a:p>
                  </a:txBody>
                  <a:tcPr anchor="ctr"/>
                </a:tc>
                <a:extLst>
                  <a:ext uri="{0D108BD9-81ED-4DB2-BD59-A6C34878D82A}">
                    <a16:rowId xmlns:a16="http://schemas.microsoft.com/office/drawing/2014/main" val="3829069837"/>
                  </a:ext>
                </a:extLst>
              </a:tr>
              <a:tr h="530443">
                <a:tc>
                  <a:txBody>
                    <a:bodyPr/>
                    <a:lstStyle/>
                    <a:p>
                      <a:pPr algn="ctr"/>
                      <a:r>
                        <a:rPr lang="en-US" altLang="zh-CN" sz="1600" b="1" dirty="0">
                          <a:solidFill>
                            <a:srgbClr val="59595A"/>
                          </a:solidFill>
                          <a:latin typeface="Gill Sans MT" panose="020B0502020104020203" pitchFamily="34" charset="0"/>
                          <a:ea typeface="+mj-ea"/>
                        </a:rPr>
                        <a:t>SMT</a:t>
                      </a:r>
                      <a:endParaRPr lang="zh-CN" altLang="en-US" sz="1600" b="1" dirty="0">
                        <a:solidFill>
                          <a:srgbClr val="59595A"/>
                        </a:solidFill>
                        <a:latin typeface="Gill Sans MT" panose="020B0502020104020203" pitchFamily="34" charset="0"/>
                        <a:ea typeface="+mj-ea"/>
                      </a:endParaRPr>
                    </a:p>
                  </a:txBody>
                  <a:tcPr anchor="ctr"/>
                </a:tc>
                <a:tc>
                  <a:txBody>
                    <a:bodyPr/>
                    <a:lstStyle/>
                    <a:p>
                      <a:pPr algn="ctr"/>
                      <a:r>
                        <a:rPr lang="en-US" altLang="zh-CN" sz="1600" b="0" dirty="0">
                          <a:solidFill>
                            <a:srgbClr val="59595A"/>
                          </a:solidFill>
                          <a:latin typeface="Gill Sans MT" panose="020B0502020104020203" pitchFamily="34" charset="0"/>
                          <a:ea typeface="+mj-ea"/>
                        </a:rPr>
                        <a:t>4</a:t>
                      </a:r>
                      <a:r>
                        <a:rPr lang="zh-CN" altLang="en-US" sz="1600" b="0" dirty="0">
                          <a:solidFill>
                            <a:srgbClr val="59595A"/>
                          </a:solidFill>
                          <a:latin typeface="Gill Sans MT" panose="020B0502020104020203" pitchFamily="34" charset="0"/>
                          <a:ea typeface="+mj-ea"/>
                        </a:rPr>
                        <a:t>路</a:t>
                      </a:r>
                    </a:p>
                  </a:txBody>
                  <a:tcPr anchor="ctr"/>
                </a:tc>
                <a:extLst>
                  <a:ext uri="{0D108BD9-81ED-4DB2-BD59-A6C34878D82A}">
                    <a16:rowId xmlns:a16="http://schemas.microsoft.com/office/drawing/2014/main" val="4235343888"/>
                  </a:ext>
                </a:extLst>
              </a:tr>
              <a:tr h="530443">
                <a:tc>
                  <a:txBody>
                    <a:bodyPr/>
                    <a:lstStyle/>
                    <a:p>
                      <a:pPr algn="ctr"/>
                      <a:r>
                        <a:rPr lang="en-US" altLang="zh-CN" sz="1600" b="1" dirty="0">
                          <a:solidFill>
                            <a:srgbClr val="59595A"/>
                          </a:solidFill>
                          <a:latin typeface="Gill Sans MT" panose="020B0502020104020203" pitchFamily="34" charset="0"/>
                          <a:ea typeface="+mj-ea"/>
                        </a:rPr>
                        <a:t>MM</a:t>
                      </a:r>
                      <a:r>
                        <a:rPr lang="zh-CN" altLang="en-US" sz="1600" b="1" dirty="0">
                          <a:solidFill>
                            <a:srgbClr val="59595A"/>
                          </a:solidFill>
                          <a:latin typeface="Gill Sans MT" panose="020B0502020104020203" pitchFamily="34" charset="0"/>
                          <a:ea typeface="+mj-ea"/>
                        </a:rPr>
                        <a:t>单元</a:t>
                      </a:r>
                    </a:p>
                  </a:txBody>
                  <a:tcPr anchor="ctr"/>
                </a:tc>
                <a:tc>
                  <a:txBody>
                    <a:bodyPr/>
                    <a:lstStyle/>
                    <a:p>
                      <a:pPr algn="ctr"/>
                      <a:r>
                        <a:rPr lang="en-US" altLang="zh-CN" sz="1600" b="0" dirty="0">
                          <a:solidFill>
                            <a:srgbClr val="59595A"/>
                          </a:solidFill>
                          <a:latin typeface="Gill Sans MT" panose="020B0502020104020203" pitchFamily="34" charset="0"/>
                          <a:ea typeface="+mj-ea"/>
                        </a:rPr>
                        <a:t>4</a:t>
                      </a:r>
                      <a:r>
                        <a:rPr lang="zh-CN" altLang="en-US" sz="1600" b="0" dirty="0">
                          <a:solidFill>
                            <a:srgbClr val="59595A"/>
                          </a:solidFill>
                          <a:latin typeface="Gill Sans MT" panose="020B0502020104020203" pitchFamily="34" charset="0"/>
                          <a:ea typeface="+mj-ea"/>
                        </a:rPr>
                        <a:t>路 </a:t>
                      </a:r>
                      <a:r>
                        <a:rPr lang="en-US" altLang="zh-CN" sz="1600" b="0" dirty="0">
                          <a:solidFill>
                            <a:srgbClr val="59595A"/>
                          </a:solidFill>
                          <a:latin typeface="Gill Sans MT" panose="020B0502020104020203" pitchFamily="34" charset="0"/>
                          <a:ea typeface="+mj-ea"/>
                        </a:rPr>
                        <a:t>8x8</a:t>
                      </a:r>
                      <a:endParaRPr lang="zh-CN" altLang="en-US" sz="1600" b="0" dirty="0">
                        <a:solidFill>
                          <a:srgbClr val="59595A"/>
                        </a:solidFill>
                        <a:latin typeface="Gill Sans MT" panose="020B0502020104020203" pitchFamily="34" charset="0"/>
                        <a:ea typeface="+mj-ea"/>
                      </a:endParaRPr>
                    </a:p>
                  </a:txBody>
                  <a:tcPr anchor="ctr"/>
                </a:tc>
                <a:extLst>
                  <a:ext uri="{0D108BD9-81ED-4DB2-BD59-A6C34878D82A}">
                    <a16:rowId xmlns:a16="http://schemas.microsoft.com/office/drawing/2014/main" val="2361064064"/>
                  </a:ext>
                </a:extLst>
              </a:tr>
              <a:tr h="530443">
                <a:tc>
                  <a:txBody>
                    <a:bodyPr/>
                    <a:lstStyle/>
                    <a:p>
                      <a:pPr algn="ctr"/>
                      <a:r>
                        <a:rPr lang="zh-CN" altLang="en-US" sz="1600" b="1" dirty="0">
                          <a:solidFill>
                            <a:srgbClr val="59595A"/>
                          </a:solidFill>
                          <a:latin typeface="Gill Sans MT" panose="020B0502020104020203" pitchFamily="34" charset="0"/>
                          <a:ea typeface="+mj-ea"/>
                        </a:rPr>
                        <a:t>主频</a:t>
                      </a:r>
                    </a:p>
                  </a:txBody>
                  <a:tcPr anchor="ctr"/>
                </a:tc>
                <a:tc>
                  <a:txBody>
                    <a:bodyPr/>
                    <a:lstStyle/>
                    <a:p>
                      <a:pPr algn="ctr"/>
                      <a:r>
                        <a:rPr lang="en-US" altLang="zh-CN" sz="1600" b="0" dirty="0">
                          <a:solidFill>
                            <a:srgbClr val="59595A"/>
                          </a:solidFill>
                          <a:latin typeface="Gill Sans MT" panose="020B0502020104020203" pitchFamily="34" charset="0"/>
                          <a:ea typeface="+mj-ea"/>
                        </a:rPr>
                        <a:t>2GHz</a:t>
                      </a:r>
                      <a:endParaRPr lang="zh-CN" altLang="en-US" sz="1600" b="0" dirty="0">
                        <a:solidFill>
                          <a:srgbClr val="59595A"/>
                        </a:solidFill>
                        <a:latin typeface="Gill Sans MT" panose="020B0502020104020203" pitchFamily="34" charset="0"/>
                        <a:ea typeface="+mj-ea"/>
                      </a:endParaRPr>
                    </a:p>
                  </a:txBody>
                  <a:tcPr anchor="ctr"/>
                </a:tc>
                <a:extLst>
                  <a:ext uri="{0D108BD9-81ED-4DB2-BD59-A6C34878D82A}">
                    <a16:rowId xmlns:a16="http://schemas.microsoft.com/office/drawing/2014/main" val="1554630205"/>
                  </a:ext>
                </a:extLst>
              </a:tr>
              <a:tr h="530443">
                <a:tc>
                  <a:txBody>
                    <a:bodyPr/>
                    <a:lstStyle/>
                    <a:p>
                      <a:pPr algn="ctr"/>
                      <a:r>
                        <a:rPr lang="zh-CN" altLang="en-US" sz="1600" b="1" dirty="0">
                          <a:solidFill>
                            <a:srgbClr val="59595A"/>
                          </a:solidFill>
                          <a:latin typeface="Gill Sans MT" panose="020B0502020104020203" pitchFamily="34" charset="0"/>
                          <a:ea typeface="+mj-ea"/>
                        </a:rPr>
                        <a:t>取指</a:t>
                      </a:r>
                    </a:p>
                  </a:txBody>
                  <a:tcPr anchor="ctr"/>
                </a:tc>
                <a:tc>
                  <a:txBody>
                    <a:bodyPr/>
                    <a:lstStyle/>
                    <a:p>
                      <a:pPr algn="ctr"/>
                      <a:r>
                        <a:rPr lang="en-US" altLang="zh-CN" sz="1600" b="0" dirty="0">
                          <a:solidFill>
                            <a:srgbClr val="59595A"/>
                          </a:solidFill>
                          <a:latin typeface="Gill Sans MT" panose="020B0502020104020203" pitchFamily="34" charset="0"/>
                          <a:ea typeface="+mj-ea"/>
                        </a:rPr>
                        <a:t>32B</a:t>
                      </a:r>
                      <a:endParaRPr lang="zh-CN" altLang="en-US" sz="1600" b="0" dirty="0">
                        <a:solidFill>
                          <a:srgbClr val="59595A"/>
                        </a:solidFill>
                        <a:latin typeface="Gill Sans MT" panose="020B0502020104020203" pitchFamily="34" charset="0"/>
                        <a:ea typeface="+mj-ea"/>
                      </a:endParaRPr>
                    </a:p>
                  </a:txBody>
                  <a:tcPr anchor="ctr"/>
                </a:tc>
                <a:extLst>
                  <a:ext uri="{0D108BD9-81ED-4DB2-BD59-A6C34878D82A}">
                    <a16:rowId xmlns:a16="http://schemas.microsoft.com/office/drawing/2014/main" val="1942069305"/>
                  </a:ext>
                </a:extLst>
              </a:tr>
              <a:tr h="530443">
                <a:tc>
                  <a:txBody>
                    <a:bodyPr/>
                    <a:lstStyle/>
                    <a:p>
                      <a:pPr algn="ctr"/>
                      <a:r>
                        <a:rPr lang="en-US" altLang="zh-CN" sz="1600" b="1" dirty="0">
                          <a:solidFill>
                            <a:srgbClr val="59595A"/>
                          </a:solidFill>
                          <a:latin typeface="Gill Sans MT" panose="020B0502020104020203" pitchFamily="34" charset="0"/>
                          <a:ea typeface="+mj-ea"/>
                        </a:rPr>
                        <a:t>SIMD</a:t>
                      </a:r>
                      <a:endParaRPr lang="zh-CN" altLang="en-US" sz="1600" b="1" dirty="0">
                        <a:solidFill>
                          <a:srgbClr val="59595A"/>
                        </a:solidFill>
                        <a:latin typeface="Gill Sans MT" panose="020B0502020104020203" pitchFamily="34" charset="0"/>
                        <a:ea typeface="+mj-ea"/>
                      </a:endParaRPr>
                    </a:p>
                  </a:txBody>
                  <a:tcPr anchor="ctr"/>
                </a:tc>
                <a:tc>
                  <a:txBody>
                    <a:bodyPr/>
                    <a:lstStyle/>
                    <a:p>
                      <a:pPr algn="ctr"/>
                      <a:r>
                        <a:rPr lang="en-US" altLang="zh-CN" sz="1600" b="0" dirty="0">
                          <a:solidFill>
                            <a:srgbClr val="59595A"/>
                          </a:solidFill>
                          <a:latin typeface="Gill Sans MT" panose="020B0502020104020203" pitchFamily="34" charset="0"/>
                          <a:ea typeface="+mj-ea"/>
                        </a:rPr>
                        <a:t>64B</a:t>
                      </a:r>
                      <a:endParaRPr lang="zh-CN" altLang="en-US" sz="1600" b="0" dirty="0">
                        <a:solidFill>
                          <a:srgbClr val="59595A"/>
                        </a:solidFill>
                        <a:latin typeface="Gill Sans MT" panose="020B0502020104020203" pitchFamily="34" charset="0"/>
                        <a:ea typeface="+mj-ea"/>
                      </a:endParaRPr>
                    </a:p>
                  </a:txBody>
                  <a:tcPr anchor="ctr"/>
                </a:tc>
                <a:extLst>
                  <a:ext uri="{0D108BD9-81ED-4DB2-BD59-A6C34878D82A}">
                    <a16:rowId xmlns:a16="http://schemas.microsoft.com/office/drawing/2014/main" val="3470060918"/>
                  </a:ext>
                </a:extLst>
              </a:tr>
              <a:tr h="530443">
                <a:tc>
                  <a:txBody>
                    <a:bodyPr/>
                    <a:lstStyle/>
                    <a:p>
                      <a:pPr algn="ctr"/>
                      <a:r>
                        <a:rPr lang="en-US" altLang="zh-CN" sz="1600" b="1" dirty="0">
                          <a:solidFill>
                            <a:srgbClr val="59595A"/>
                          </a:solidFill>
                          <a:latin typeface="Gill Sans MT" panose="020B0502020104020203" pitchFamily="34" charset="0"/>
                          <a:ea typeface="+mj-ea"/>
                        </a:rPr>
                        <a:t>SRAM</a:t>
                      </a:r>
                      <a:r>
                        <a:rPr lang="zh-CN" altLang="en-US" sz="1600" b="1" dirty="0">
                          <a:solidFill>
                            <a:srgbClr val="59595A"/>
                          </a:solidFill>
                          <a:latin typeface="Gill Sans MT" panose="020B0502020104020203" pitchFamily="34" charset="0"/>
                          <a:ea typeface="+mj-ea"/>
                        </a:rPr>
                        <a:t> </a:t>
                      </a:r>
                      <a:r>
                        <a:rPr lang="en-US" altLang="zh-CN" sz="1600" b="1" dirty="0">
                          <a:solidFill>
                            <a:srgbClr val="59595A"/>
                          </a:solidFill>
                          <a:latin typeface="Gill Sans MT" panose="020B0502020104020203" pitchFamily="34" charset="0"/>
                          <a:ea typeface="+mj-ea"/>
                        </a:rPr>
                        <a:t>Size</a:t>
                      </a:r>
                      <a:endParaRPr lang="zh-CN" altLang="en-US" sz="1600" b="1" dirty="0">
                        <a:solidFill>
                          <a:srgbClr val="59595A"/>
                        </a:solidFill>
                        <a:latin typeface="Gill Sans MT" panose="020B0502020104020203" pitchFamily="34" charset="0"/>
                        <a:ea typeface="+mj-ea"/>
                      </a:endParaRPr>
                    </a:p>
                  </a:txBody>
                  <a:tcPr anchor="ctr"/>
                </a:tc>
                <a:tc>
                  <a:txBody>
                    <a:bodyPr/>
                    <a:lstStyle/>
                    <a:p>
                      <a:pPr algn="ctr"/>
                      <a:r>
                        <a:rPr lang="en-US" altLang="zh-CN" sz="1600" b="0" dirty="0">
                          <a:solidFill>
                            <a:srgbClr val="59595A"/>
                          </a:solidFill>
                          <a:latin typeface="Gill Sans MT" panose="020B0502020104020203" pitchFamily="34" charset="0"/>
                          <a:ea typeface="+mj-ea"/>
                        </a:rPr>
                        <a:t>1.25MB</a:t>
                      </a:r>
                      <a:endParaRPr lang="zh-CN" altLang="en-US" sz="1600" b="0" dirty="0">
                        <a:solidFill>
                          <a:srgbClr val="59595A"/>
                        </a:solidFill>
                        <a:latin typeface="Gill Sans MT" panose="020B0502020104020203" pitchFamily="34" charset="0"/>
                        <a:ea typeface="+mj-ea"/>
                      </a:endParaRPr>
                    </a:p>
                  </a:txBody>
                  <a:tcPr anchor="ctr"/>
                </a:tc>
                <a:extLst>
                  <a:ext uri="{0D108BD9-81ED-4DB2-BD59-A6C34878D82A}">
                    <a16:rowId xmlns:a16="http://schemas.microsoft.com/office/drawing/2014/main" val="2254384791"/>
                  </a:ext>
                </a:extLst>
              </a:tr>
              <a:tr h="530443">
                <a:tc>
                  <a:txBody>
                    <a:bodyPr/>
                    <a:lstStyle/>
                    <a:p>
                      <a:pPr algn="ctr"/>
                      <a:r>
                        <a:rPr lang="en-US" altLang="zh-CN" sz="1600" b="1" dirty="0">
                          <a:solidFill>
                            <a:srgbClr val="59595A"/>
                          </a:solidFill>
                          <a:latin typeface="Gill Sans MT" panose="020B0502020104020203" pitchFamily="34" charset="0"/>
                          <a:ea typeface="+mj-ea"/>
                        </a:rPr>
                        <a:t>SRAM</a:t>
                      </a:r>
                      <a:r>
                        <a:rPr lang="zh-CN" altLang="en-US" sz="1600" b="1" dirty="0">
                          <a:solidFill>
                            <a:srgbClr val="59595A"/>
                          </a:solidFill>
                          <a:latin typeface="Gill Sans MT" panose="020B0502020104020203" pitchFamily="34" charset="0"/>
                          <a:ea typeface="+mj-ea"/>
                        </a:rPr>
                        <a:t> </a:t>
                      </a:r>
                      <a:r>
                        <a:rPr lang="en-US" altLang="zh-CN" sz="1600" b="1" dirty="0">
                          <a:solidFill>
                            <a:srgbClr val="59595A"/>
                          </a:solidFill>
                          <a:latin typeface="Gill Sans MT" panose="020B0502020104020203" pitchFamily="34" charset="0"/>
                          <a:ea typeface="+mj-ea"/>
                        </a:rPr>
                        <a:t>Rate</a:t>
                      </a:r>
                      <a:endParaRPr lang="zh-CN" altLang="en-US" sz="1600" b="1" dirty="0">
                        <a:solidFill>
                          <a:srgbClr val="59595A"/>
                        </a:solidFill>
                        <a:latin typeface="Gill Sans MT" panose="020B0502020104020203" pitchFamily="34" charset="0"/>
                        <a:ea typeface="+mj-ea"/>
                      </a:endParaRPr>
                    </a:p>
                  </a:txBody>
                  <a:tcPr anchor="ctr"/>
                </a:tc>
                <a:tc>
                  <a:txBody>
                    <a:bodyPr/>
                    <a:lstStyle/>
                    <a:p>
                      <a:pPr algn="ctr"/>
                      <a:r>
                        <a:rPr lang="en-US" altLang="zh-CN" sz="1600" b="0" dirty="0">
                          <a:solidFill>
                            <a:srgbClr val="59595A"/>
                          </a:solidFill>
                          <a:latin typeface="Gill Sans MT" panose="020B0502020104020203" pitchFamily="34" charset="0"/>
                          <a:ea typeface="+mj-ea"/>
                        </a:rPr>
                        <a:t>read:</a:t>
                      </a:r>
                      <a:r>
                        <a:rPr lang="zh-CN" altLang="en-US" sz="1600" b="0" dirty="0">
                          <a:solidFill>
                            <a:srgbClr val="59595A"/>
                          </a:solidFill>
                          <a:latin typeface="Gill Sans MT" panose="020B0502020104020203" pitchFamily="34" charset="0"/>
                          <a:ea typeface="+mj-ea"/>
                        </a:rPr>
                        <a:t> </a:t>
                      </a:r>
                      <a:r>
                        <a:rPr lang="en-US" altLang="zh-CN" sz="1600" b="0" dirty="0">
                          <a:solidFill>
                            <a:srgbClr val="59595A"/>
                          </a:solidFill>
                          <a:latin typeface="Gill Sans MT" panose="020B0502020104020203" pitchFamily="34" charset="0"/>
                          <a:ea typeface="+mj-ea"/>
                        </a:rPr>
                        <a:t>400</a:t>
                      </a:r>
                      <a:r>
                        <a:rPr lang="zh-CN" altLang="en-US" sz="1600" b="0" dirty="0">
                          <a:solidFill>
                            <a:srgbClr val="59595A"/>
                          </a:solidFill>
                          <a:latin typeface="Gill Sans MT" panose="020B0502020104020203" pitchFamily="34" charset="0"/>
                          <a:ea typeface="+mj-ea"/>
                        </a:rPr>
                        <a:t> </a:t>
                      </a:r>
                      <a:r>
                        <a:rPr lang="en-US" altLang="zh-CN" sz="1600" b="0" dirty="0">
                          <a:solidFill>
                            <a:srgbClr val="59595A"/>
                          </a:solidFill>
                          <a:latin typeface="Gill Sans MT" panose="020B0502020104020203" pitchFamily="34" charset="0"/>
                          <a:ea typeface="+mj-ea"/>
                        </a:rPr>
                        <a:t>GB/s</a:t>
                      </a:r>
                    </a:p>
                    <a:p>
                      <a:pPr algn="ctr"/>
                      <a:r>
                        <a:rPr lang="en-US" altLang="zh-CN" sz="1600" b="0" dirty="0">
                          <a:solidFill>
                            <a:srgbClr val="59595A"/>
                          </a:solidFill>
                          <a:latin typeface="Gill Sans MT" panose="020B0502020104020203" pitchFamily="34" charset="0"/>
                          <a:ea typeface="+mj-ea"/>
                        </a:rPr>
                        <a:t>write:</a:t>
                      </a:r>
                      <a:r>
                        <a:rPr lang="zh-CN" altLang="en-US" sz="1600" b="0" dirty="0">
                          <a:solidFill>
                            <a:srgbClr val="59595A"/>
                          </a:solidFill>
                          <a:latin typeface="Gill Sans MT" panose="020B0502020104020203" pitchFamily="34" charset="0"/>
                          <a:ea typeface="+mj-ea"/>
                        </a:rPr>
                        <a:t> </a:t>
                      </a:r>
                      <a:r>
                        <a:rPr lang="en-US" altLang="zh-CN" sz="1600" b="0" dirty="0">
                          <a:solidFill>
                            <a:srgbClr val="59595A"/>
                          </a:solidFill>
                          <a:latin typeface="Gill Sans MT" panose="020B0502020104020203" pitchFamily="34" charset="0"/>
                          <a:ea typeface="+mj-ea"/>
                        </a:rPr>
                        <a:t>270</a:t>
                      </a:r>
                      <a:r>
                        <a:rPr lang="zh-CN" altLang="en-US" sz="1600" b="0" dirty="0">
                          <a:solidFill>
                            <a:srgbClr val="59595A"/>
                          </a:solidFill>
                          <a:latin typeface="Gill Sans MT" panose="020B0502020104020203" pitchFamily="34" charset="0"/>
                          <a:ea typeface="+mj-ea"/>
                        </a:rPr>
                        <a:t> </a:t>
                      </a:r>
                      <a:r>
                        <a:rPr lang="en-US" altLang="zh-CN" sz="1600" b="0" dirty="0">
                          <a:solidFill>
                            <a:srgbClr val="59595A"/>
                          </a:solidFill>
                          <a:latin typeface="Gill Sans MT" panose="020B0502020104020203" pitchFamily="34" charset="0"/>
                          <a:ea typeface="+mj-ea"/>
                        </a:rPr>
                        <a:t>GB/s</a:t>
                      </a:r>
                      <a:endParaRPr lang="zh-CN" altLang="en-US" sz="1600" b="0" dirty="0">
                        <a:solidFill>
                          <a:srgbClr val="59595A"/>
                        </a:solidFill>
                        <a:latin typeface="Gill Sans MT" panose="020B0502020104020203" pitchFamily="34" charset="0"/>
                        <a:ea typeface="+mj-ea"/>
                      </a:endParaRPr>
                    </a:p>
                  </a:txBody>
                  <a:tcPr anchor="ctr"/>
                </a:tc>
                <a:extLst>
                  <a:ext uri="{0D108BD9-81ED-4DB2-BD59-A6C34878D82A}">
                    <a16:rowId xmlns:a16="http://schemas.microsoft.com/office/drawing/2014/main" val="2171483298"/>
                  </a:ext>
                </a:extLst>
              </a:tr>
            </a:tbl>
          </a:graphicData>
        </a:graphic>
      </p:graphicFrame>
      <p:pic>
        <p:nvPicPr>
          <p:cNvPr id="7" name="图片 6">
            <a:extLst>
              <a:ext uri="{FF2B5EF4-FFF2-40B4-BE49-F238E27FC236}">
                <a16:creationId xmlns:a16="http://schemas.microsoft.com/office/drawing/2014/main" id="{37A76ED0-F89A-3A4F-B9EF-7D1ED15C420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874245" y="1340768"/>
            <a:ext cx="6983414" cy="4896544"/>
          </a:xfrm>
          <a:prstGeom prst="rect">
            <a:avLst/>
          </a:prstGeom>
        </p:spPr>
      </p:pic>
    </p:spTree>
    <p:extLst>
      <p:ext uri="{BB962C8B-B14F-4D97-AF65-F5344CB8AC3E}">
        <p14:creationId xmlns:p14="http://schemas.microsoft.com/office/powerpoint/2010/main" val="93646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7F9FA76-5812-3F44-8DA1-26F99F856AC3}"/>
              </a:ext>
            </a:extLst>
          </p:cNvPr>
          <p:cNvSpPr>
            <a:spLocks noGrp="1"/>
          </p:cNvSpPr>
          <p:nvPr>
            <p:ph type="title"/>
          </p:nvPr>
        </p:nvSpPr>
        <p:spPr/>
        <p:txBody>
          <a:bodyPr/>
          <a:lstStyle/>
          <a:p>
            <a:r>
              <a:rPr lang="en-US" altLang="zh-CN" dirty="0"/>
              <a:t>DOJO</a:t>
            </a:r>
            <a:r>
              <a:rPr lang="zh-CN" altLang="en-US" dirty="0"/>
              <a:t> </a:t>
            </a:r>
            <a:r>
              <a:rPr lang="en-US" altLang="zh-CN" dirty="0"/>
              <a:t>Core</a:t>
            </a:r>
            <a:r>
              <a:rPr lang="zh-CN" altLang="en-US" dirty="0"/>
              <a:t> 的结构和特点</a:t>
            </a:r>
          </a:p>
        </p:txBody>
      </p:sp>
      <p:sp>
        <p:nvSpPr>
          <p:cNvPr id="5" name="内容占位符 4">
            <a:extLst>
              <a:ext uri="{FF2B5EF4-FFF2-40B4-BE49-F238E27FC236}">
                <a16:creationId xmlns:a16="http://schemas.microsoft.com/office/drawing/2014/main" id="{11C91D4C-7CD5-7B4A-ABA1-EDCEE6E5707F}"/>
              </a:ext>
            </a:extLst>
          </p:cNvPr>
          <p:cNvSpPr>
            <a:spLocks noGrp="1"/>
          </p:cNvSpPr>
          <p:nvPr>
            <p:ph sz="half" idx="1"/>
          </p:nvPr>
        </p:nvSpPr>
        <p:spPr>
          <a:xfrm>
            <a:off x="623636" y="1412776"/>
            <a:ext cx="3746554" cy="4608512"/>
          </a:xfrm>
        </p:spPr>
        <p:txBody>
          <a:bodyPr anchor="ctr"/>
          <a:lstStyle/>
          <a:p>
            <a:pPr>
              <a:spcAft>
                <a:spcPts val="1000"/>
              </a:spcAft>
            </a:pPr>
            <a:r>
              <a:rPr lang="zh-CN" altLang="en-US" sz="1800" dirty="0"/>
              <a:t>每个 </a:t>
            </a:r>
            <a:r>
              <a:rPr lang="en-US" altLang="zh-CN" sz="1800" dirty="0"/>
              <a:t>DOJO</a:t>
            </a:r>
            <a:r>
              <a:rPr lang="zh-CN" altLang="en-US" sz="1800" dirty="0"/>
              <a:t> 核心是带有向量计算</a:t>
            </a:r>
            <a:r>
              <a:rPr lang="en-US" altLang="zh-CN" sz="1800" dirty="0"/>
              <a:t>/</a:t>
            </a:r>
            <a:r>
              <a:rPr lang="zh-CN" altLang="en-US" sz="1800" dirty="0"/>
              <a:t>矩阵计算能力的处理器，具有完整的取指、译码、执行部件；</a:t>
            </a:r>
            <a:r>
              <a:rPr lang="en-US" altLang="zh-CN" sz="1800" dirty="0"/>
              <a:t> </a:t>
            </a:r>
          </a:p>
          <a:p>
            <a:pPr>
              <a:spcAft>
                <a:spcPts val="1000"/>
              </a:spcAft>
            </a:pPr>
            <a:endParaRPr lang="en-US" altLang="zh-CN" sz="1800" dirty="0"/>
          </a:p>
          <a:p>
            <a:pPr>
              <a:spcAft>
                <a:spcPts val="1000"/>
              </a:spcAft>
            </a:pPr>
            <a:r>
              <a:rPr lang="en-US" altLang="zh-CN" sz="1800" dirty="0"/>
              <a:t>D1</a:t>
            </a:r>
            <a:r>
              <a:rPr lang="zh-CN" altLang="en-US" sz="1800" dirty="0"/>
              <a:t> 指令集类似于 </a:t>
            </a:r>
            <a:r>
              <a:rPr lang="en-US" altLang="zh-CN" sz="1800" dirty="0"/>
              <a:t>RISC-V</a:t>
            </a:r>
            <a:r>
              <a:rPr lang="zh-CN" altLang="en-US" sz="1800" dirty="0"/>
              <a:t>，频率 </a:t>
            </a:r>
            <a:r>
              <a:rPr lang="en-US" altLang="zh-CN" sz="1800" dirty="0"/>
              <a:t>2GHz</a:t>
            </a:r>
            <a:r>
              <a:rPr lang="zh-CN" altLang="en-US" sz="1800" dirty="0"/>
              <a:t>，</a:t>
            </a:r>
            <a:r>
              <a:rPr lang="en-US" altLang="zh-CN" sz="1800" dirty="0"/>
              <a:t>4</a:t>
            </a:r>
            <a:r>
              <a:rPr lang="zh-CN" altLang="en-US" sz="1800" dirty="0"/>
              <a:t> 组 </a:t>
            </a:r>
            <a:r>
              <a:rPr lang="en-US" altLang="zh-CN" sz="1800" dirty="0"/>
              <a:t>8x8</a:t>
            </a:r>
            <a:r>
              <a:rPr lang="zh-CN" altLang="en-US" sz="1800" dirty="0"/>
              <a:t> 矩阵乘法计算单元，具有一组自定义向量指令 </a:t>
            </a:r>
            <a:r>
              <a:rPr lang="en-US" altLang="zh-CN" sz="1800" dirty="0"/>
              <a:t>AI</a:t>
            </a:r>
            <a:r>
              <a:rPr lang="zh-CN" altLang="en-US" sz="1800" dirty="0"/>
              <a:t> 计算。</a:t>
            </a:r>
          </a:p>
        </p:txBody>
      </p:sp>
      <p:pic>
        <p:nvPicPr>
          <p:cNvPr id="8" name="图片 7">
            <a:extLst>
              <a:ext uri="{FF2B5EF4-FFF2-40B4-BE49-F238E27FC236}">
                <a16:creationId xmlns:a16="http://schemas.microsoft.com/office/drawing/2014/main" id="{91BC9A63-0F88-824D-9A34-2D053BC74A8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802237" y="1412776"/>
            <a:ext cx="6983414" cy="4896544"/>
          </a:xfrm>
          <a:prstGeom prst="rect">
            <a:avLst/>
          </a:prstGeom>
        </p:spPr>
      </p:pic>
    </p:spTree>
    <p:extLst>
      <p:ext uri="{BB962C8B-B14F-4D97-AF65-F5344CB8AC3E}">
        <p14:creationId xmlns:p14="http://schemas.microsoft.com/office/powerpoint/2010/main" val="2361511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36925</TotalTime>
  <Words>3830</Words>
  <Application>Microsoft Macintosh PowerPoint</Application>
  <PresentationFormat>自定义</PresentationFormat>
  <Paragraphs>247</Paragraphs>
  <Slides>41</Slides>
  <Notes>1</Notes>
  <HiddenSlides>0</HiddenSlides>
  <MMClips>0</MMClips>
  <ScaleCrop>false</ScaleCrop>
  <HeadingPairs>
    <vt:vector size="6" baseType="variant">
      <vt:variant>
        <vt:lpstr>已用的字体</vt:lpstr>
      </vt:variant>
      <vt:variant>
        <vt:i4>14</vt:i4>
      </vt:variant>
      <vt:variant>
        <vt:lpstr>主题</vt:lpstr>
      </vt:variant>
      <vt:variant>
        <vt:i4>7</vt:i4>
      </vt:variant>
      <vt:variant>
        <vt:lpstr>幻灯片标题</vt:lpstr>
      </vt:variant>
      <vt:variant>
        <vt:i4>41</vt:i4>
      </vt:variant>
    </vt:vector>
  </HeadingPairs>
  <TitlesOfParts>
    <vt:vector size="62" baseType="lpstr">
      <vt:lpstr>-apple-system</vt: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1_code01</vt:lpstr>
      <vt:lpstr>Thankyou</vt:lpstr>
      <vt:lpstr>PowerPoint 演示文稿</vt:lpstr>
      <vt:lpstr>PowerPoint 演示文稿</vt:lpstr>
      <vt:lpstr>PowerPoint 演示文稿</vt:lpstr>
      <vt:lpstr>PowerPoint 演示文稿</vt:lpstr>
      <vt:lpstr>DOJO 架构设计哲学</vt:lpstr>
      <vt:lpstr>DOJO 超级计算机系统</vt:lpstr>
      <vt:lpstr>PowerPoint 演示文稿</vt:lpstr>
      <vt:lpstr>DOJO Core 主要参数</vt:lpstr>
      <vt:lpstr>DOJO Core 的结构和特点</vt:lpstr>
      <vt:lpstr>DOJO Core 的结构和特点</vt:lpstr>
      <vt:lpstr>DOJO Core 的结构和特点</vt:lpstr>
      <vt:lpstr>DOJO Core 的结构和特点</vt:lpstr>
      <vt:lpstr>PowerPoint 演示文稿</vt:lpstr>
      <vt:lpstr>前端模块</vt:lpstr>
      <vt:lpstr>前端模块</vt:lpstr>
      <vt:lpstr>前端模块</vt:lpstr>
      <vt:lpstr>前端模块</vt:lpstr>
      <vt:lpstr>PowerPoint 演示文稿</vt:lpstr>
      <vt:lpstr>执行引擎</vt:lpstr>
      <vt:lpstr>执行引擎</vt:lpstr>
      <vt:lpstr>执行引擎</vt:lpstr>
      <vt:lpstr>矩阵计算单元</vt:lpstr>
      <vt:lpstr>计算主要处理流程</vt:lpstr>
      <vt:lpstr>PowerPoint 演示文稿</vt:lpstr>
      <vt:lpstr>PowerPoint 演示文稿</vt:lpstr>
      <vt:lpstr>PowerPoint 演示文稿</vt:lpstr>
      <vt:lpstr>SRAM</vt:lpstr>
      <vt:lpstr>PowerPoint 演示文稿</vt:lpstr>
      <vt:lpstr>NOC Router</vt:lpstr>
      <vt:lpstr>计算单元与 SRAM/NoC 数据交互</vt:lpstr>
      <vt:lpstr>列表解析</vt:lpstr>
      <vt:lpstr>列表解析</vt:lpstr>
      <vt:lpstr>内存存取</vt:lpstr>
      <vt:lpstr>PowerPoint 演示文稿</vt:lpstr>
      <vt:lpstr>PowerPoint 演示文稿</vt:lpstr>
      <vt:lpstr>PowerPoint 演示文稿</vt:lpstr>
      <vt:lpstr>PowerPoint 演示文稿</vt:lpstr>
      <vt:lpstr>PowerPoint 演示文稿</vt:lpstr>
      <vt:lpstr>PowerPoint 演示文稿</vt:lpstr>
      <vt:lpstr>Reference 引用&amp;参考</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6392</cp:revision>
  <dcterms:created xsi:type="dcterms:W3CDTF">2015-01-14T10:38:57Z</dcterms:created>
  <dcterms:modified xsi:type="dcterms:W3CDTF">2023-06-03T03:19:45Z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